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92" r:id="rId1"/>
  </p:sldMasterIdLst>
  <p:sldIdLst>
    <p:sldId id="256" r:id="rId2"/>
    <p:sldId id="257" r:id="rId3"/>
    <p:sldId id="258" r:id="rId4"/>
    <p:sldId id="279" r:id="rId5"/>
    <p:sldId id="280" r:id="rId6"/>
    <p:sldId id="260" r:id="rId7"/>
    <p:sldId id="261" r:id="rId8"/>
    <p:sldId id="262" r:id="rId9"/>
    <p:sldId id="265" r:id="rId10"/>
    <p:sldId id="263" r:id="rId11"/>
    <p:sldId id="264" r:id="rId12"/>
    <p:sldId id="266" r:id="rId13"/>
    <p:sldId id="269" r:id="rId14"/>
    <p:sldId id="267" r:id="rId15"/>
    <p:sldId id="276" r:id="rId16"/>
    <p:sldId id="270" r:id="rId17"/>
    <p:sldId id="277" r:id="rId18"/>
    <p:sldId id="278" r:id="rId19"/>
    <p:sldId id="273" r:id="rId20"/>
    <p:sldId id="281" r:id="rId21"/>
    <p:sldId id="282" r:id="rId22"/>
    <p:sldId id="274" r:id="rId23"/>
    <p:sldId id="275" r:id="rId24"/>
    <p:sldId id="268" r:id="rId25"/>
    <p:sldId id="271" r:id="rId26"/>
    <p:sldId id="272" r:id="rId2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A8D21D-8A93-334B-9B1D-D982EBDB6C1F}" v="17" dt="2022-10-17T05:46:56.0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5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8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 SALVATORE LA COGNATA" userId="83eb3702-e4cc-4380-8fc4-f1fbd20b1c6d" providerId="ADAL" clId="{97A8D21D-8A93-334B-9B1D-D982EBDB6C1F}"/>
    <pc:docChg chg="undo redo custSel addSld delSld modSld sldOrd">
      <pc:chgData name="MARCO SALVATORE LA COGNATA" userId="83eb3702-e4cc-4380-8fc4-f1fbd20b1c6d" providerId="ADAL" clId="{97A8D21D-8A93-334B-9B1D-D982EBDB6C1F}" dt="2022-10-27T01:28:15.661" v="535" actId="255"/>
      <pc:docMkLst>
        <pc:docMk/>
      </pc:docMkLst>
      <pc:sldChg chg="del">
        <pc:chgData name="MARCO SALVATORE LA COGNATA" userId="83eb3702-e4cc-4380-8fc4-f1fbd20b1c6d" providerId="ADAL" clId="{97A8D21D-8A93-334B-9B1D-D982EBDB6C1F}" dt="2022-10-17T04:28:07.026" v="0" actId="2696"/>
        <pc:sldMkLst>
          <pc:docMk/>
          <pc:sldMk cId="1056035985" sldId="259"/>
        </pc:sldMkLst>
      </pc:sldChg>
      <pc:sldChg chg="ord">
        <pc:chgData name="MARCO SALVATORE LA COGNATA" userId="83eb3702-e4cc-4380-8fc4-f1fbd20b1c6d" providerId="ADAL" clId="{97A8D21D-8A93-334B-9B1D-D982EBDB6C1F}" dt="2022-10-17T04:29:12.913" v="2" actId="20578"/>
        <pc:sldMkLst>
          <pc:docMk/>
          <pc:sldMk cId="2679109262" sldId="268"/>
        </pc:sldMkLst>
      </pc:sldChg>
      <pc:sldChg chg="ord">
        <pc:chgData name="MARCO SALVATORE LA COGNATA" userId="83eb3702-e4cc-4380-8fc4-f1fbd20b1c6d" providerId="ADAL" clId="{97A8D21D-8A93-334B-9B1D-D982EBDB6C1F}" dt="2022-10-17T04:29:12.913" v="2" actId="20578"/>
        <pc:sldMkLst>
          <pc:docMk/>
          <pc:sldMk cId="390308910" sldId="271"/>
        </pc:sldMkLst>
      </pc:sldChg>
      <pc:sldChg chg="ord">
        <pc:chgData name="MARCO SALVATORE LA COGNATA" userId="83eb3702-e4cc-4380-8fc4-f1fbd20b1c6d" providerId="ADAL" clId="{97A8D21D-8A93-334B-9B1D-D982EBDB6C1F}" dt="2022-10-17T04:29:47.483" v="3" actId="20578"/>
        <pc:sldMkLst>
          <pc:docMk/>
          <pc:sldMk cId="4060360247" sldId="272"/>
        </pc:sldMkLst>
      </pc:sldChg>
      <pc:sldChg chg="modSp mod">
        <pc:chgData name="MARCO SALVATORE LA COGNATA" userId="83eb3702-e4cc-4380-8fc4-f1fbd20b1c6d" providerId="ADAL" clId="{97A8D21D-8A93-334B-9B1D-D982EBDB6C1F}" dt="2022-10-26T07:48:54.229" v="532" actId="20577"/>
        <pc:sldMkLst>
          <pc:docMk/>
          <pc:sldMk cId="487752841" sldId="273"/>
        </pc:sldMkLst>
        <pc:spChg chg="mod">
          <ac:chgData name="MARCO SALVATORE LA COGNATA" userId="83eb3702-e4cc-4380-8fc4-f1fbd20b1c6d" providerId="ADAL" clId="{97A8D21D-8A93-334B-9B1D-D982EBDB6C1F}" dt="2022-10-26T07:48:54.229" v="532" actId="20577"/>
          <ac:spMkLst>
            <pc:docMk/>
            <pc:sldMk cId="487752841" sldId="273"/>
            <ac:spMk id="3" creationId="{6B7B0636-5540-4E48-9BDA-BF4B91855EC8}"/>
          </ac:spMkLst>
        </pc:spChg>
      </pc:sldChg>
      <pc:sldChg chg="addSp modSp mod">
        <pc:chgData name="MARCO SALVATORE LA COGNATA" userId="83eb3702-e4cc-4380-8fc4-f1fbd20b1c6d" providerId="ADAL" clId="{97A8D21D-8A93-334B-9B1D-D982EBDB6C1F}" dt="2022-10-17T04:32:55.123" v="89" actId="207"/>
        <pc:sldMkLst>
          <pc:docMk/>
          <pc:sldMk cId="3714729021" sldId="275"/>
        </pc:sldMkLst>
        <pc:spChg chg="mod">
          <ac:chgData name="MARCO SALVATORE LA COGNATA" userId="83eb3702-e4cc-4380-8fc4-f1fbd20b1c6d" providerId="ADAL" clId="{97A8D21D-8A93-334B-9B1D-D982EBDB6C1F}" dt="2022-10-17T04:32:55.123" v="89" actId="207"/>
          <ac:spMkLst>
            <pc:docMk/>
            <pc:sldMk cId="3714729021" sldId="275"/>
            <ac:spMk id="3" creationId="{6F68AE01-ADFA-DE43-A222-1FE2EEB2F5FD}"/>
          </ac:spMkLst>
        </pc:spChg>
        <pc:spChg chg="add mod">
          <ac:chgData name="MARCO SALVATORE LA COGNATA" userId="83eb3702-e4cc-4380-8fc4-f1fbd20b1c6d" providerId="ADAL" clId="{97A8D21D-8A93-334B-9B1D-D982EBDB6C1F}" dt="2022-10-17T04:30:54.848" v="6" actId="1076"/>
          <ac:spMkLst>
            <pc:docMk/>
            <pc:sldMk cId="3714729021" sldId="275"/>
            <ac:spMk id="4" creationId="{36A295FB-CA2B-5B46-9E0F-7664F68CE94E}"/>
          </ac:spMkLst>
        </pc:spChg>
        <pc:picChg chg="add mod">
          <ac:chgData name="MARCO SALVATORE LA COGNATA" userId="83eb3702-e4cc-4380-8fc4-f1fbd20b1c6d" providerId="ADAL" clId="{97A8D21D-8A93-334B-9B1D-D982EBDB6C1F}" dt="2022-10-17T04:30:54.848" v="6" actId="1076"/>
          <ac:picMkLst>
            <pc:docMk/>
            <pc:sldMk cId="3714729021" sldId="275"/>
            <ac:picMk id="5" creationId="{C2D1C8A8-BC35-A037-019E-C91847A86CD0}"/>
          </ac:picMkLst>
        </pc:picChg>
        <pc:picChg chg="add mod">
          <ac:chgData name="MARCO SALVATORE LA COGNATA" userId="83eb3702-e4cc-4380-8fc4-f1fbd20b1c6d" providerId="ADAL" clId="{97A8D21D-8A93-334B-9B1D-D982EBDB6C1F}" dt="2022-10-17T04:30:54.848" v="6" actId="1076"/>
          <ac:picMkLst>
            <pc:docMk/>
            <pc:sldMk cId="3714729021" sldId="275"/>
            <ac:picMk id="6" creationId="{9A74B64F-EB24-BFC1-E3DE-EAA4FE1CFE2A}"/>
          </ac:picMkLst>
        </pc:picChg>
        <pc:picChg chg="add mod">
          <ac:chgData name="MARCO SALVATORE LA COGNATA" userId="83eb3702-e4cc-4380-8fc4-f1fbd20b1c6d" providerId="ADAL" clId="{97A8D21D-8A93-334B-9B1D-D982EBDB6C1F}" dt="2022-10-17T04:32:50.328" v="88" actId="1036"/>
          <ac:picMkLst>
            <pc:docMk/>
            <pc:sldMk cId="3714729021" sldId="275"/>
            <ac:picMk id="8" creationId="{C5722DA0-7E3E-F0BB-7F95-8515651A24FA}"/>
          </ac:picMkLst>
        </pc:picChg>
      </pc:sldChg>
      <pc:sldChg chg="modSp add mod">
        <pc:chgData name="MARCO SALVATORE LA COGNATA" userId="83eb3702-e4cc-4380-8fc4-f1fbd20b1c6d" providerId="ADAL" clId="{97A8D21D-8A93-334B-9B1D-D982EBDB6C1F}" dt="2022-10-27T01:27:59.675" v="533" actId="255"/>
        <pc:sldMkLst>
          <pc:docMk/>
          <pc:sldMk cId="290845361" sldId="279"/>
        </pc:sldMkLst>
        <pc:spChg chg="mod">
          <ac:chgData name="MARCO SALVATORE LA COGNATA" userId="83eb3702-e4cc-4380-8fc4-f1fbd20b1c6d" providerId="ADAL" clId="{97A8D21D-8A93-334B-9B1D-D982EBDB6C1F}" dt="2022-10-27T01:27:59.675" v="533" actId="255"/>
          <ac:spMkLst>
            <pc:docMk/>
            <pc:sldMk cId="290845361" sldId="279"/>
            <ac:spMk id="11" creationId="{3D8939E3-0957-064E-BCE4-39F9766BB3FE}"/>
          </ac:spMkLst>
        </pc:spChg>
      </pc:sldChg>
      <pc:sldChg chg="modSp add mod">
        <pc:chgData name="MARCO SALVATORE LA COGNATA" userId="83eb3702-e4cc-4380-8fc4-f1fbd20b1c6d" providerId="ADAL" clId="{97A8D21D-8A93-334B-9B1D-D982EBDB6C1F}" dt="2022-10-27T01:28:15.661" v="535" actId="255"/>
        <pc:sldMkLst>
          <pc:docMk/>
          <pc:sldMk cId="2791812673" sldId="280"/>
        </pc:sldMkLst>
        <pc:spChg chg="mod">
          <ac:chgData name="MARCO SALVATORE LA COGNATA" userId="83eb3702-e4cc-4380-8fc4-f1fbd20b1c6d" providerId="ADAL" clId="{97A8D21D-8A93-334B-9B1D-D982EBDB6C1F}" dt="2022-10-27T01:28:10.710" v="534" actId="255"/>
          <ac:spMkLst>
            <pc:docMk/>
            <pc:sldMk cId="2791812673" sldId="280"/>
            <ac:spMk id="5" creationId="{6268FA0A-40E2-C44F-8EF7-54E06DBE5EEF}"/>
          </ac:spMkLst>
        </pc:spChg>
        <pc:spChg chg="mod">
          <ac:chgData name="MARCO SALVATORE LA COGNATA" userId="83eb3702-e4cc-4380-8fc4-f1fbd20b1c6d" providerId="ADAL" clId="{97A8D21D-8A93-334B-9B1D-D982EBDB6C1F}" dt="2022-10-27T01:28:15.661" v="535" actId="255"/>
          <ac:spMkLst>
            <pc:docMk/>
            <pc:sldMk cId="2791812673" sldId="280"/>
            <ac:spMk id="18" creationId="{AA7C0493-EA2A-C944-983F-8E932525A5B4}"/>
          </ac:spMkLst>
        </pc:spChg>
      </pc:sldChg>
      <pc:sldChg chg="addSp delSp modSp new mod modClrScheme chgLayout">
        <pc:chgData name="MARCO SALVATORE LA COGNATA" userId="83eb3702-e4cc-4380-8fc4-f1fbd20b1c6d" providerId="ADAL" clId="{97A8D21D-8A93-334B-9B1D-D982EBDB6C1F}" dt="2022-10-17T05:43:27.384" v="437" actId="20577"/>
        <pc:sldMkLst>
          <pc:docMk/>
          <pc:sldMk cId="846690835" sldId="281"/>
        </pc:sldMkLst>
        <pc:spChg chg="add mod ord">
          <ac:chgData name="MARCO SALVATORE LA COGNATA" userId="83eb3702-e4cc-4380-8fc4-f1fbd20b1c6d" providerId="ADAL" clId="{97A8D21D-8A93-334B-9B1D-D982EBDB6C1F}" dt="2022-10-17T05:43:27.384" v="437" actId="20577"/>
          <ac:spMkLst>
            <pc:docMk/>
            <pc:sldMk cId="846690835" sldId="281"/>
            <ac:spMk id="2" creationId="{EB3DB853-67D2-CD90-6597-F672B5575B18}"/>
          </ac:spMkLst>
        </pc:spChg>
        <pc:spChg chg="add del mod ord">
          <ac:chgData name="MARCO SALVATORE LA COGNATA" userId="83eb3702-e4cc-4380-8fc4-f1fbd20b1c6d" providerId="ADAL" clId="{97A8D21D-8A93-334B-9B1D-D982EBDB6C1F}" dt="2022-10-17T05:25:20.087" v="135" actId="700"/>
          <ac:spMkLst>
            <pc:docMk/>
            <pc:sldMk cId="846690835" sldId="281"/>
            <ac:spMk id="3" creationId="{5D3D1E46-D7FB-6707-3F1E-F8394D983714}"/>
          </ac:spMkLst>
        </pc:spChg>
        <pc:spChg chg="add mod ord">
          <ac:chgData name="MARCO SALVATORE LA COGNATA" userId="83eb3702-e4cc-4380-8fc4-f1fbd20b1c6d" providerId="ADAL" clId="{97A8D21D-8A93-334B-9B1D-D982EBDB6C1F}" dt="2022-10-17T05:43:11.594" v="434" actId="2711"/>
          <ac:spMkLst>
            <pc:docMk/>
            <pc:sldMk cId="846690835" sldId="281"/>
            <ac:spMk id="4" creationId="{69249D3D-8669-9376-ADCC-EE24B099D169}"/>
          </ac:spMkLst>
        </pc:spChg>
        <pc:spChg chg="add del mod ord">
          <ac:chgData name="MARCO SALVATORE LA COGNATA" userId="83eb3702-e4cc-4380-8fc4-f1fbd20b1c6d" providerId="ADAL" clId="{97A8D21D-8A93-334B-9B1D-D982EBDB6C1F}" dt="2022-10-17T05:26:56.758" v="180"/>
          <ac:spMkLst>
            <pc:docMk/>
            <pc:sldMk cId="846690835" sldId="281"/>
            <ac:spMk id="5" creationId="{D68A50F3-9552-4B9C-5796-80F129DB4A81}"/>
          </ac:spMkLst>
        </pc:spChg>
        <pc:picChg chg="add del mod">
          <ac:chgData name="MARCO SALVATORE LA COGNATA" userId="83eb3702-e4cc-4380-8fc4-f1fbd20b1c6d" providerId="ADAL" clId="{97A8D21D-8A93-334B-9B1D-D982EBDB6C1F}" dt="2022-10-17T05:26:29.332" v="175"/>
          <ac:picMkLst>
            <pc:docMk/>
            <pc:sldMk cId="846690835" sldId="281"/>
            <ac:picMk id="7" creationId="{BCFCECB9-2092-45D8-9003-EF5C6FA64BC4}"/>
          </ac:picMkLst>
        </pc:picChg>
        <pc:picChg chg="add del mod">
          <ac:chgData name="MARCO SALVATORE LA COGNATA" userId="83eb3702-e4cc-4380-8fc4-f1fbd20b1c6d" providerId="ADAL" clId="{97A8D21D-8A93-334B-9B1D-D982EBDB6C1F}" dt="2022-10-17T05:26:41.474" v="179"/>
          <ac:picMkLst>
            <pc:docMk/>
            <pc:sldMk cId="846690835" sldId="281"/>
            <ac:picMk id="9" creationId="{21124527-0422-44BB-1CD7-F0AEA9E8DDE9}"/>
          </ac:picMkLst>
        </pc:picChg>
        <pc:picChg chg="add mod">
          <ac:chgData name="MARCO SALVATORE LA COGNATA" userId="83eb3702-e4cc-4380-8fc4-f1fbd20b1c6d" providerId="ADAL" clId="{97A8D21D-8A93-334B-9B1D-D982EBDB6C1F}" dt="2022-10-17T05:26:56.758" v="180"/>
          <ac:picMkLst>
            <pc:docMk/>
            <pc:sldMk cId="846690835" sldId="281"/>
            <ac:picMk id="11" creationId="{8B6B2661-1B3D-CA21-EE24-802332F1E81A}"/>
          </ac:picMkLst>
        </pc:picChg>
      </pc:sldChg>
      <pc:sldChg chg="addSp delSp modSp add mod">
        <pc:chgData name="MARCO SALVATORE LA COGNATA" userId="83eb3702-e4cc-4380-8fc4-f1fbd20b1c6d" providerId="ADAL" clId="{97A8D21D-8A93-334B-9B1D-D982EBDB6C1F}" dt="2022-10-17T05:57:09.485" v="527" actId="2711"/>
        <pc:sldMkLst>
          <pc:docMk/>
          <pc:sldMk cId="3530096873" sldId="282"/>
        </pc:sldMkLst>
        <pc:spChg chg="mod">
          <ac:chgData name="MARCO SALVATORE LA COGNATA" userId="83eb3702-e4cc-4380-8fc4-f1fbd20b1c6d" providerId="ADAL" clId="{97A8D21D-8A93-334B-9B1D-D982EBDB6C1F}" dt="2022-10-17T05:43:31.246" v="439" actId="20577"/>
          <ac:spMkLst>
            <pc:docMk/>
            <pc:sldMk cId="3530096873" sldId="282"/>
            <ac:spMk id="2" creationId="{EB3DB853-67D2-CD90-6597-F672B5575B18}"/>
          </ac:spMkLst>
        </pc:spChg>
        <pc:spChg chg="mod">
          <ac:chgData name="MARCO SALVATORE LA COGNATA" userId="83eb3702-e4cc-4380-8fc4-f1fbd20b1c6d" providerId="ADAL" clId="{97A8D21D-8A93-334B-9B1D-D982EBDB6C1F}" dt="2022-10-17T05:57:09.485" v="527" actId="2711"/>
          <ac:spMkLst>
            <pc:docMk/>
            <pc:sldMk cId="3530096873" sldId="282"/>
            <ac:spMk id="4" creationId="{69249D3D-8669-9376-ADCC-EE24B099D169}"/>
          </ac:spMkLst>
        </pc:spChg>
        <pc:spChg chg="add del mod">
          <ac:chgData name="MARCO SALVATORE LA COGNATA" userId="83eb3702-e4cc-4380-8fc4-f1fbd20b1c6d" providerId="ADAL" clId="{97A8D21D-8A93-334B-9B1D-D982EBDB6C1F}" dt="2022-10-17T05:46:56.085" v="442"/>
          <ac:spMkLst>
            <pc:docMk/>
            <pc:sldMk cId="3530096873" sldId="282"/>
            <ac:spMk id="5" creationId="{9551DA85-4B03-FAC8-CA8E-3FE485E86A7C}"/>
          </ac:spMkLst>
        </pc:spChg>
        <pc:picChg chg="add mod">
          <ac:chgData name="MARCO SALVATORE LA COGNATA" userId="83eb3702-e4cc-4380-8fc4-f1fbd20b1c6d" providerId="ADAL" clId="{97A8D21D-8A93-334B-9B1D-D982EBDB6C1F}" dt="2022-10-17T05:46:56.085" v="442"/>
          <ac:picMkLst>
            <pc:docMk/>
            <pc:sldMk cId="3530096873" sldId="282"/>
            <ac:picMk id="7" creationId="{D6702337-755E-1C52-92DF-001AE49B03EC}"/>
          </ac:picMkLst>
        </pc:picChg>
        <pc:picChg chg="del">
          <ac:chgData name="MARCO SALVATORE LA COGNATA" userId="83eb3702-e4cc-4380-8fc4-f1fbd20b1c6d" providerId="ADAL" clId="{97A8D21D-8A93-334B-9B1D-D982EBDB6C1F}" dt="2022-10-17T05:46:53.680" v="441" actId="478"/>
          <ac:picMkLst>
            <pc:docMk/>
            <pc:sldMk cId="3530096873" sldId="282"/>
            <ac:picMk id="11" creationId="{8B6B2661-1B3D-CA21-EE24-802332F1E81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10/27/22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43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426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951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10/27/22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464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504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10/27/22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389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10/27/22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10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10/27/22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213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10/27/22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527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10/27/22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427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10/27/22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277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10/27/22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300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91" r:id="rId6"/>
    <p:sldLayoutId id="2147483886" r:id="rId7"/>
    <p:sldLayoutId id="2147483887" r:id="rId8"/>
    <p:sldLayoutId id="2147483888" r:id="rId9"/>
    <p:sldLayoutId id="2147483890" r:id="rId10"/>
    <p:sldLayoutId id="21474838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66CA99-4361-A949-839D-5E64657F32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Measurement</a:t>
            </a:r>
            <a:r>
              <a:rPr lang="it-IT" dirty="0"/>
              <a:t> of the </a:t>
            </a:r>
            <a:r>
              <a:rPr lang="it-IT" baseline="30000" dirty="0"/>
              <a:t>27</a:t>
            </a:r>
            <a:r>
              <a:rPr lang="it-IT" dirty="0"/>
              <a:t>Al(</a:t>
            </a:r>
            <a:r>
              <a:rPr lang="it-IT" dirty="0" err="1"/>
              <a:t>p,</a:t>
            </a:r>
            <a:r>
              <a:rPr lang="it-IT" dirty="0" err="1">
                <a:latin typeface="Symbol" pitchFamily="2" charset="2"/>
              </a:rPr>
              <a:t>a</a:t>
            </a:r>
            <a:r>
              <a:rPr lang="it-IT" dirty="0"/>
              <a:t>)</a:t>
            </a:r>
            <a:r>
              <a:rPr lang="it-IT" baseline="30000" dirty="0"/>
              <a:t>24</a:t>
            </a:r>
            <a:r>
              <a:rPr lang="it-IT" dirty="0"/>
              <a:t>Mg </a:t>
            </a:r>
            <a:r>
              <a:rPr lang="it-IT" dirty="0" err="1"/>
              <a:t>reaction</a:t>
            </a:r>
            <a:r>
              <a:rPr lang="it-IT" dirty="0"/>
              <a:t> </a:t>
            </a:r>
            <a:r>
              <a:rPr lang="it-IT" dirty="0" err="1"/>
              <a:t>using</a:t>
            </a:r>
            <a:r>
              <a:rPr lang="it-IT" dirty="0"/>
              <a:t> the THM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B833688-2BD9-B445-90F3-10965CC60C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/>
              <a:t>Marco La Cognata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4F125BE-81E4-E844-A0CB-6BB83B8CBD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8609" y="4898220"/>
            <a:ext cx="2360779" cy="167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701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249458-8ECF-5442-9072-C64CFCF99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analysis 4: selection of QF process</a:t>
            </a:r>
          </a:p>
        </p:txBody>
      </p:sp>
      <p:grpSp>
        <p:nvGrpSpPr>
          <p:cNvPr id="4" name="Group 9">
            <a:extLst>
              <a:ext uri="{FF2B5EF4-FFF2-40B4-BE49-F238E27FC236}">
                <a16:creationId xmlns:a16="http://schemas.microsoft.com/office/drawing/2014/main" id="{5B2BDD2B-2135-B14F-898A-798AC0D92586}"/>
              </a:ext>
            </a:extLst>
          </p:cNvPr>
          <p:cNvGrpSpPr/>
          <p:nvPr/>
        </p:nvGrpSpPr>
        <p:grpSpPr>
          <a:xfrm>
            <a:off x="299633" y="2286000"/>
            <a:ext cx="3979800" cy="2286000"/>
            <a:chOff x="224640" y="1836360"/>
            <a:chExt cx="3979800" cy="2286000"/>
          </a:xfrm>
        </p:grpSpPr>
        <p:sp>
          <p:nvSpPr>
            <p:cNvPr id="5" name="CustomShape 10">
              <a:extLst>
                <a:ext uri="{FF2B5EF4-FFF2-40B4-BE49-F238E27FC236}">
                  <a16:creationId xmlns:a16="http://schemas.microsoft.com/office/drawing/2014/main" id="{0BDA933A-9C29-4841-810D-CEE5E39C2E89}"/>
                </a:ext>
              </a:extLst>
            </p:cNvPr>
            <p:cNvSpPr/>
            <p:nvPr/>
          </p:nvSpPr>
          <p:spPr>
            <a:xfrm>
              <a:off x="224640" y="1845720"/>
              <a:ext cx="3433320" cy="2276640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" name="CustomShape 11">
              <a:extLst>
                <a:ext uri="{FF2B5EF4-FFF2-40B4-BE49-F238E27FC236}">
                  <a16:creationId xmlns:a16="http://schemas.microsoft.com/office/drawing/2014/main" id="{9775BCA8-4C44-8D40-ADDA-B4FF554DC727}"/>
                </a:ext>
              </a:extLst>
            </p:cNvPr>
            <p:cNvSpPr/>
            <p:nvPr/>
          </p:nvSpPr>
          <p:spPr>
            <a:xfrm rot="1308600">
              <a:off x="281160" y="2091600"/>
              <a:ext cx="648720" cy="411840"/>
            </a:xfrm>
            <a:prstGeom prst="ellipse">
              <a:avLst/>
            </a:prstGeom>
            <a:noFill/>
            <a:ln w="316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" name="Line 12">
              <a:extLst>
                <a:ext uri="{FF2B5EF4-FFF2-40B4-BE49-F238E27FC236}">
                  <a16:creationId xmlns:a16="http://schemas.microsoft.com/office/drawing/2014/main" id="{E98AC1C0-D9D2-F543-B653-A930F97CFE54}"/>
                </a:ext>
              </a:extLst>
            </p:cNvPr>
            <p:cNvSpPr/>
            <p:nvPr/>
          </p:nvSpPr>
          <p:spPr>
            <a:xfrm flipV="1">
              <a:off x="787320" y="3078000"/>
              <a:ext cx="1022760" cy="96480"/>
            </a:xfrm>
            <a:prstGeom prst="line">
              <a:avLst/>
            </a:prstGeom>
            <a:ln w="3168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" name="Line 13">
              <a:extLst>
                <a:ext uri="{FF2B5EF4-FFF2-40B4-BE49-F238E27FC236}">
                  <a16:creationId xmlns:a16="http://schemas.microsoft.com/office/drawing/2014/main" id="{ACF8DDA9-2D00-954C-80E3-8B12C097A4D8}"/>
                </a:ext>
              </a:extLst>
            </p:cNvPr>
            <p:cNvSpPr/>
            <p:nvPr/>
          </p:nvSpPr>
          <p:spPr>
            <a:xfrm>
              <a:off x="1640520" y="2429280"/>
              <a:ext cx="217440" cy="607680"/>
            </a:xfrm>
            <a:prstGeom prst="line">
              <a:avLst/>
            </a:prstGeom>
            <a:ln w="3168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" name="Line 14">
              <a:extLst>
                <a:ext uri="{FF2B5EF4-FFF2-40B4-BE49-F238E27FC236}">
                  <a16:creationId xmlns:a16="http://schemas.microsoft.com/office/drawing/2014/main" id="{D457EBA9-E300-A24B-AB56-08181C09C3CB}"/>
                </a:ext>
              </a:extLst>
            </p:cNvPr>
            <p:cNvSpPr/>
            <p:nvPr/>
          </p:nvSpPr>
          <p:spPr>
            <a:xfrm flipV="1">
              <a:off x="1816560" y="2364480"/>
              <a:ext cx="1019160" cy="132480"/>
            </a:xfrm>
            <a:prstGeom prst="line">
              <a:avLst/>
            </a:prstGeom>
            <a:ln w="3168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" name="Line 15">
              <a:extLst>
                <a:ext uri="{FF2B5EF4-FFF2-40B4-BE49-F238E27FC236}">
                  <a16:creationId xmlns:a16="http://schemas.microsoft.com/office/drawing/2014/main" id="{4126FDFF-E154-8045-808A-9EDFAF316856}"/>
                </a:ext>
              </a:extLst>
            </p:cNvPr>
            <p:cNvSpPr/>
            <p:nvPr/>
          </p:nvSpPr>
          <p:spPr>
            <a:xfrm>
              <a:off x="1900800" y="3115800"/>
              <a:ext cx="792720" cy="198360"/>
            </a:xfrm>
            <a:prstGeom prst="line">
              <a:avLst/>
            </a:prstGeom>
            <a:ln w="3168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" name="Line 16">
              <a:extLst>
                <a:ext uri="{FF2B5EF4-FFF2-40B4-BE49-F238E27FC236}">
                  <a16:creationId xmlns:a16="http://schemas.microsoft.com/office/drawing/2014/main" id="{B88E5560-CF37-0A41-8C8E-9C92DDEBB7F4}"/>
                </a:ext>
              </a:extLst>
            </p:cNvPr>
            <p:cNvSpPr/>
            <p:nvPr/>
          </p:nvSpPr>
          <p:spPr>
            <a:xfrm flipV="1">
              <a:off x="1900800" y="2990520"/>
              <a:ext cx="840240" cy="61920"/>
            </a:xfrm>
            <a:prstGeom prst="line">
              <a:avLst/>
            </a:prstGeom>
            <a:ln w="3168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" name="CustomShape 17">
              <a:extLst>
                <a:ext uri="{FF2B5EF4-FFF2-40B4-BE49-F238E27FC236}">
                  <a16:creationId xmlns:a16="http://schemas.microsoft.com/office/drawing/2014/main" id="{C6183E40-225E-A042-B7CE-A0282E5D5BEE}"/>
                </a:ext>
              </a:extLst>
            </p:cNvPr>
            <p:cNvSpPr/>
            <p:nvPr/>
          </p:nvSpPr>
          <p:spPr>
            <a:xfrm>
              <a:off x="3026880" y="1906200"/>
              <a:ext cx="418320" cy="39865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1"/>
                </a:spcBef>
              </a:pPr>
              <a:r>
                <a:rPr lang="en-US" sz="2000" b="1" strike="noStrike" spc="-1" dirty="0">
                  <a:solidFill>
                    <a:srgbClr val="000000"/>
                  </a:solidFill>
                  <a:latin typeface="Calibri"/>
                  <a:ea typeface="MS PGothic"/>
                </a:rPr>
                <a:t>n</a:t>
              </a:r>
              <a:endParaRPr lang="en-US" sz="2000" b="0" strike="noStrike" spc="-1" dirty="0">
                <a:latin typeface="Arial"/>
              </a:endParaRPr>
            </a:p>
          </p:txBody>
        </p:sp>
        <p:sp>
          <p:nvSpPr>
            <p:cNvPr id="13" name="CustomShape 18">
              <a:extLst>
                <a:ext uri="{FF2B5EF4-FFF2-40B4-BE49-F238E27FC236}">
                  <a16:creationId xmlns:a16="http://schemas.microsoft.com/office/drawing/2014/main" id="{2235A7DD-305D-AD4A-9328-6AAE68856572}"/>
                </a:ext>
              </a:extLst>
            </p:cNvPr>
            <p:cNvSpPr/>
            <p:nvPr/>
          </p:nvSpPr>
          <p:spPr>
            <a:xfrm>
              <a:off x="2624400" y="2904840"/>
              <a:ext cx="1580040" cy="3952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001"/>
                </a:spcBef>
              </a:pPr>
              <a:r>
                <a:rPr lang="en-US" sz="2000" b="1" strike="noStrike" spc="-1" baseline="30000" dirty="0">
                  <a:solidFill>
                    <a:srgbClr val="000000"/>
                  </a:solidFill>
                  <a:latin typeface="Calibri"/>
                  <a:ea typeface="MS PGothic"/>
                </a:rPr>
                <a:t>4</a:t>
              </a:r>
              <a:r>
                <a:rPr lang="en-US" sz="2000" b="1" strike="noStrike" spc="-1" dirty="0">
                  <a:solidFill>
                    <a:srgbClr val="000000"/>
                  </a:solidFill>
                  <a:latin typeface="Calibri"/>
                  <a:ea typeface="MS PGothic"/>
                </a:rPr>
                <a:t>He</a:t>
              </a:r>
              <a:endParaRPr lang="en-US" sz="2000" b="0" strike="noStrike" spc="-1" dirty="0">
                <a:latin typeface="Arial"/>
              </a:endParaRPr>
            </a:p>
          </p:txBody>
        </p:sp>
        <p:sp>
          <p:nvSpPr>
            <p:cNvPr id="14" name="CustomShape 19">
              <a:extLst>
                <a:ext uri="{FF2B5EF4-FFF2-40B4-BE49-F238E27FC236}">
                  <a16:creationId xmlns:a16="http://schemas.microsoft.com/office/drawing/2014/main" id="{0B19FC5B-A15A-D34E-9091-95F4C91A777B}"/>
                </a:ext>
              </a:extLst>
            </p:cNvPr>
            <p:cNvSpPr/>
            <p:nvPr/>
          </p:nvSpPr>
          <p:spPr>
            <a:xfrm>
              <a:off x="357840" y="3273480"/>
              <a:ext cx="631440" cy="3952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001"/>
                </a:spcBef>
              </a:pPr>
              <a:r>
                <a:rPr lang="en-US" sz="2000" b="1" strike="noStrike" spc="-1" baseline="30000" dirty="0">
                  <a:solidFill>
                    <a:srgbClr val="000000"/>
                  </a:solidFill>
                  <a:latin typeface="Calibri"/>
                  <a:ea typeface="MS PGothic"/>
                </a:rPr>
                <a:t>27</a:t>
              </a:r>
              <a:r>
                <a:rPr lang="en-US" sz="2000" b="1" strike="noStrike" spc="-1" dirty="0">
                  <a:solidFill>
                    <a:srgbClr val="000000"/>
                  </a:solidFill>
                  <a:latin typeface="Calibri"/>
                  <a:ea typeface="MS PGothic"/>
                </a:rPr>
                <a:t>Al</a:t>
              </a:r>
              <a:endParaRPr lang="en-US" sz="2000" b="0" strike="noStrike" spc="-1" dirty="0">
                <a:latin typeface="Arial"/>
              </a:endParaRPr>
            </a:p>
          </p:txBody>
        </p:sp>
        <p:sp>
          <p:nvSpPr>
            <p:cNvPr id="15" name="CustomShape 20">
              <a:extLst>
                <a:ext uri="{FF2B5EF4-FFF2-40B4-BE49-F238E27FC236}">
                  <a16:creationId xmlns:a16="http://schemas.microsoft.com/office/drawing/2014/main" id="{044B0257-BFCB-8D48-B010-2F31EB29D1C7}"/>
                </a:ext>
              </a:extLst>
            </p:cNvPr>
            <p:cNvSpPr/>
            <p:nvPr/>
          </p:nvSpPr>
          <p:spPr>
            <a:xfrm>
              <a:off x="579960" y="1836360"/>
              <a:ext cx="632880" cy="3945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001"/>
                </a:spcBef>
              </a:pPr>
              <a:r>
                <a:rPr lang="en-US" sz="2000" b="1" strike="noStrike" spc="-1" baseline="30000">
                  <a:solidFill>
                    <a:srgbClr val="000000"/>
                  </a:solidFill>
                  <a:latin typeface="Calibri"/>
                  <a:ea typeface="MS PGothic"/>
                </a:rPr>
                <a:t>2</a:t>
              </a:r>
              <a:r>
                <a:rPr lang="en-US" sz="2000" b="1" strike="noStrike" spc="-1">
                  <a:solidFill>
                    <a:srgbClr val="000000"/>
                  </a:solidFill>
                  <a:latin typeface="Calibri"/>
                  <a:ea typeface="MS PGothic"/>
                </a:rPr>
                <a:t>H</a:t>
              </a:r>
              <a:endParaRPr lang="en-US" sz="2000" b="0" strike="noStrike" spc="-1">
                <a:latin typeface="Arial"/>
              </a:endParaRPr>
            </a:p>
          </p:txBody>
        </p:sp>
        <p:sp>
          <p:nvSpPr>
            <p:cNvPr id="16" name="CustomShape 21">
              <a:extLst>
                <a:ext uri="{FF2B5EF4-FFF2-40B4-BE49-F238E27FC236}">
                  <a16:creationId xmlns:a16="http://schemas.microsoft.com/office/drawing/2014/main" id="{97E22C60-9613-274C-BF58-BFB77F7B0835}"/>
                </a:ext>
              </a:extLst>
            </p:cNvPr>
            <p:cNvSpPr/>
            <p:nvPr/>
          </p:nvSpPr>
          <p:spPr>
            <a:xfrm>
              <a:off x="2341080" y="3450600"/>
              <a:ext cx="1677240" cy="3952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001"/>
                </a:spcBef>
              </a:pPr>
              <a:r>
                <a:rPr lang="en-US" sz="2000" b="1" strike="noStrike" spc="-1" baseline="30000" dirty="0">
                  <a:solidFill>
                    <a:srgbClr val="000000"/>
                  </a:solidFill>
                  <a:latin typeface="Calibri"/>
                  <a:ea typeface="MS PGothic"/>
                </a:rPr>
                <a:t>24</a:t>
              </a:r>
              <a:r>
                <a:rPr lang="en-US" sz="2000" b="1" strike="noStrike" spc="-1" dirty="0">
                  <a:solidFill>
                    <a:srgbClr val="000000"/>
                  </a:solidFill>
                  <a:latin typeface="Calibri"/>
                  <a:ea typeface="MS PGothic"/>
                </a:rPr>
                <a:t>Mg</a:t>
              </a:r>
              <a:endParaRPr lang="en-US" sz="2000" b="0" strike="noStrike" spc="-1" dirty="0">
                <a:latin typeface="Arial"/>
              </a:endParaRPr>
            </a:p>
          </p:txBody>
        </p:sp>
        <p:sp>
          <p:nvSpPr>
            <p:cNvPr id="17" name="CustomShape 22">
              <a:extLst>
                <a:ext uri="{FF2B5EF4-FFF2-40B4-BE49-F238E27FC236}">
                  <a16:creationId xmlns:a16="http://schemas.microsoft.com/office/drawing/2014/main" id="{43224B04-EDA6-0F4A-AAA8-AE1421AEEC12}"/>
                </a:ext>
              </a:extLst>
            </p:cNvPr>
            <p:cNvSpPr/>
            <p:nvPr/>
          </p:nvSpPr>
          <p:spPr>
            <a:xfrm>
              <a:off x="1353600" y="2204640"/>
              <a:ext cx="758520" cy="494640"/>
            </a:xfrm>
            <a:prstGeom prst="irregularSeal2">
              <a:avLst/>
            </a:prstGeom>
            <a:solidFill>
              <a:srgbClr val="FFFF00"/>
            </a:solidFill>
            <a:ln w="316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" name="CustomShape 23">
              <a:extLst>
                <a:ext uri="{FF2B5EF4-FFF2-40B4-BE49-F238E27FC236}">
                  <a16:creationId xmlns:a16="http://schemas.microsoft.com/office/drawing/2014/main" id="{3107B705-86A2-1A40-810B-F0E5E071D7EB}"/>
                </a:ext>
              </a:extLst>
            </p:cNvPr>
            <p:cNvSpPr/>
            <p:nvPr/>
          </p:nvSpPr>
          <p:spPr>
            <a:xfrm>
              <a:off x="2189520" y="2496960"/>
              <a:ext cx="785160" cy="39865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1"/>
                </a:spcBef>
              </a:pPr>
              <a:r>
                <a:rPr lang="en-US" sz="2000" b="1" strike="noStrike" spc="-1" dirty="0">
                  <a:solidFill>
                    <a:srgbClr val="000000"/>
                  </a:solidFill>
                  <a:latin typeface="Calibri"/>
                  <a:ea typeface="MS PGothic"/>
                </a:rPr>
                <a:t>p</a:t>
              </a:r>
              <a:endParaRPr lang="en-US" sz="2000" b="0" strike="noStrike" spc="-1" dirty="0">
                <a:latin typeface="Arial"/>
              </a:endParaRPr>
            </a:p>
          </p:txBody>
        </p:sp>
        <p:sp>
          <p:nvSpPr>
            <p:cNvPr id="19" name="CustomShape 24">
              <a:extLst>
                <a:ext uri="{FF2B5EF4-FFF2-40B4-BE49-F238E27FC236}">
                  <a16:creationId xmlns:a16="http://schemas.microsoft.com/office/drawing/2014/main" id="{B6A3AF72-CAB6-1E4D-83B2-9D884747FC18}"/>
                </a:ext>
              </a:extLst>
            </p:cNvPr>
            <p:cNvSpPr/>
            <p:nvPr/>
          </p:nvSpPr>
          <p:spPr>
            <a:xfrm>
              <a:off x="1608120" y="2865600"/>
              <a:ext cx="482040" cy="393480"/>
            </a:xfrm>
            <a:prstGeom prst="ellipse">
              <a:avLst/>
            </a:prstGeom>
            <a:solidFill>
              <a:srgbClr val="000000">
                <a:alpha val="51000"/>
              </a:srgbClr>
            </a:solidFill>
            <a:ln w="316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" name="Line 25">
              <a:extLst>
                <a:ext uri="{FF2B5EF4-FFF2-40B4-BE49-F238E27FC236}">
                  <a16:creationId xmlns:a16="http://schemas.microsoft.com/office/drawing/2014/main" id="{8BE0F126-2E58-664A-A31D-B753FFAE3FAE}"/>
                </a:ext>
              </a:extLst>
            </p:cNvPr>
            <p:cNvSpPr/>
            <p:nvPr/>
          </p:nvSpPr>
          <p:spPr>
            <a:xfrm>
              <a:off x="1024920" y="2413800"/>
              <a:ext cx="596160" cy="83160"/>
            </a:xfrm>
            <a:prstGeom prst="line">
              <a:avLst/>
            </a:prstGeom>
            <a:ln w="3168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" name="CustomShape 26">
              <a:extLst>
                <a:ext uri="{FF2B5EF4-FFF2-40B4-BE49-F238E27FC236}">
                  <a16:creationId xmlns:a16="http://schemas.microsoft.com/office/drawing/2014/main" id="{83A7A580-5A15-BB4E-8349-022AF2136319}"/>
                </a:ext>
              </a:extLst>
            </p:cNvPr>
            <p:cNvSpPr/>
            <p:nvPr/>
          </p:nvSpPr>
          <p:spPr>
            <a:xfrm>
              <a:off x="485280" y="3104640"/>
              <a:ext cx="212760" cy="199440"/>
            </a:xfrm>
            <a:prstGeom prst="ellipse">
              <a:avLst/>
            </a:prstGeom>
            <a:solidFill>
              <a:srgbClr val="00FF00"/>
            </a:solidFill>
            <a:ln w="316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" name="CustomShape 27">
              <a:extLst>
                <a:ext uri="{FF2B5EF4-FFF2-40B4-BE49-F238E27FC236}">
                  <a16:creationId xmlns:a16="http://schemas.microsoft.com/office/drawing/2014/main" id="{135FEBD5-A3C2-F144-AC1A-C81C7AA3CA29}"/>
                </a:ext>
              </a:extLst>
            </p:cNvPr>
            <p:cNvSpPr/>
            <p:nvPr/>
          </p:nvSpPr>
          <p:spPr>
            <a:xfrm>
              <a:off x="2757600" y="3307320"/>
              <a:ext cx="212760" cy="199440"/>
            </a:xfrm>
            <a:prstGeom prst="ellipse">
              <a:avLst/>
            </a:prstGeom>
            <a:solidFill>
              <a:srgbClr val="FF3300"/>
            </a:solidFill>
            <a:ln w="316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" name="CustomShape 28">
              <a:extLst>
                <a:ext uri="{FF2B5EF4-FFF2-40B4-BE49-F238E27FC236}">
                  <a16:creationId xmlns:a16="http://schemas.microsoft.com/office/drawing/2014/main" id="{C236ADDA-EDC1-F74D-B51C-AF0F7CE6014D}"/>
                </a:ext>
              </a:extLst>
            </p:cNvPr>
            <p:cNvSpPr/>
            <p:nvPr/>
          </p:nvSpPr>
          <p:spPr>
            <a:xfrm>
              <a:off x="1976400" y="2631960"/>
              <a:ext cx="212760" cy="199440"/>
            </a:xfrm>
            <a:prstGeom prst="ellipse">
              <a:avLst/>
            </a:prstGeom>
            <a:solidFill>
              <a:srgbClr val="000000"/>
            </a:solidFill>
            <a:ln w="316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" name="CustomShape 29">
              <a:extLst>
                <a:ext uri="{FF2B5EF4-FFF2-40B4-BE49-F238E27FC236}">
                  <a16:creationId xmlns:a16="http://schemas.microsoft.com/office/drawing/2014/main" id="{918E0926-2B19-8647-A8CF-632918524C55}"/>
                </a:ext>
              </a:extLst>
            </p:cNvPr>
            <p:cNvSpPr/>
            <p:nvPr/>
          </p:nvSpPr>
          <p:spPr>
            <a:xfrm>
              <a:off x="366840" y="2139840"/>
              <a:ext cx="212760" cy="199440"/>
            </a:xfrm>
            <a:prstGeom prst="ellipse">
              <a:avLst/>
            </a:prstGeom>
            <a:solidFill>
              <a:srgbClr val="FFFFFF"/>
            </a:solidFill>
            <a:ln w="316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" name="CustomShape 30">
              <a:extLst>
                <a:ext uri="{FF2B5EF4-FFF2-40B4-BE49-F238E27FC236}">
                  <a16:creationId xmlns:a16="http://schemas.microsoft.com/office/drawing/2014/main" id="{D06930D1-4B76-C54F-A4CD-339374174EE1}"/>
                </a:ext>
              </a:extLst>
            </p:cNvPr>
            <p:cNvSpPr/>
            <p:nvPr/>
          </p:nvSpPr>
          <p:spPr>
            <a:xfrm>
              <a:off x="627120" y="2252160"/>
              <a:ext cx="212760" cy="199440"/>
            </a:xfrm>
            <a:prstGeom prst="ellipse">
              <a:avLst/>
            </a:prstGeom>
            <a:solidFill>
              <a:srgbClr val="000000"/>
            </a:solidFill>
            <a:ln w="316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" name="CustomShape 31">
              <a:extLst>
                <a:ext uri="{FF2B5EF4-FFF2-40B4-BE49-F238E27FC236}">
                  <a16:creationId xmlns:a16="http://schemas.microsoft.com/office/drawing/2014/main" id="{6955130B-AFD5-C64C-B052-09A4D072E219}"/>
                </a:ext>
              </a:extLst>
            </p:cNvPr>
            <p:cNvSpPr/>
            <p:nvPr/>
          </p:nvSpPr>
          <p:spPr>
            <a:xfrm>
              <a:off x="2835720" y="2886480"/>
              <a:ext cx="212760" cy="199440"/>
            </a:xfrm>
            <a:prstGeom prst="ellipse">
              <a:avLst/>
            </a:prstGeom>
            <a:solidFill>
              <a:srgbClr val="666699"/>
            </a:solidFill>
            <a:ln w="316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" name="CustomShape 32">
              <a:extLst>
                <a:ext uri="{FF2B5EF4-FFF2-40B4-BE49-F238E27FC236}">
                  <a16:creationId xmlns:a16="http://schemas.microsoft.com/office/drawing/2014/main" id="{2587FC5C-6D82-C04D-88B9-67FD68309B71}"/>
                </a:ext>
              </a:extLst>
            </p:cNvPr>
            <p:cNvSpPr/>
            <p:nvPr/>
          </p:nvSpPr>
          <p:spPr>
            <a:xfrm>
              <a:off x="2911320" y="2229840"/>
              <a:ext cx="212760" cy="199440"/>
            </a:xfrm>
            <a:prstGeom prst="ellipse">
              <a:avLst/>
            </a:prstGeom>
            <a:solidFill>
              <a:srgbClr val="FFFFFF"/>
            </a:solidFill>
            <a:ln w="316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E183A1D4-9E46-5E4D-A04A-AEAAED862FCA}"/>
              </a:ext>
            </a:extLst>
          </p:cNvPr>
          <p:cNvSpPr txBox="1"/>
          <p:nvPr/>
        </p:nvSpPr>
        <p:spPr>
          <a:xfrm>
            <a:off x="458850" y="4520746"/>
            <a:ext cx="31148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When the breakup is quasi-free, </a:t>
            </a:r>
            <a:r>
              <a:rPr lang="en-US" i="1" dirty="0">
                <a:solidFill>
                  <a:srgbClr val="C00000"/>
                </a:solidFill>
              </a:rPr>
              <a:t>n</a:t>
            </a:r>
            <a:r>
              <a:rPr lang="en-US" dirty="0">
                <a:solidFill>
                  <a:srgbClr val="C00000"/>
                </a:solidFill>
              </a:rPr>
              <a:t> retains the same momentum as inside </a:t>
            </a:r>
            <a:r>
              <a:rPr lang="en-US" i="1" dirty="0">
                <a:solidFill>
                  <a:srgbClr val="C00000"/>
                </a:solidFill>
              </a:rPr>
              <a:t>d </a:t>
            </a:r>
            <a:r>
              <a:rPr lang="en-US" dirty="0">
                <a:solidFill>
                  <a:srgbClr val="C00000"/>
                </a:solidFill>
              </a:rPr>
              <a:t>(adiabatic process). </a:t>
            </a:r>
            <a:r>
              <a:rPr lang="en-US" b="1" dirty="0">
                <a:solidFill>
                  <a:srgbClr val="C00000"/>
                </a:solidFill>
              </a:rPr>
              <a:t>So </a:t>
            </a:r>
            <a:r>
              <a:rPr lang="en-US" b="1" i="1" dirty="0">
                <a:solidFill>
                  <a:srgbClr val="C00000"/>
                </a:solidFill>
              </a:rPr>
              <a:t>n</a:t>
            </a:r>
            <a:r>
              <a:rPr lang="en-US" b="1" dirty="0">
                <a:solidFill>
                  <a:srgbClr val="C00000"/>
                </a:solidFill>
              </a:rPr>
              <a:t>-momentum distribution should be the same as in </a:t>
            </a:r>
            <a:r>
              <a:rPr lang="en-US" b="1" i="1" dirty="0">
                <a:solidFill>
                  <a:srgbClr val="C00000"/>
                </a:solidFill>
              </a:rPr>
              <a:t>d</a:t>
            </a:r>
          </a:p>
        </p:txBody>
      </p:sp>
      <p:pic>
        <p:nvPicPr>
          <p:cNvPr id="30" name="Immagine 29">
            <a:extLst>
              <a:ext uri="{FF2B5EF4-FFF2-40B4-BE49-F238E27FC236}">
                <a16:creationId xmlns:a16="http://schemas.microsoft.com/office/drawing/2014/main" id="{50942AB8-5D8B-F446-BD3A-6C14263EE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299366" y="1970358"/>
            <a:ext cx="3859998" cy="3972085"/>
          </a:xfrm>
          <a:prstGeom prst="rect">
            <a:avLst/>
          </a:prstGeom>
        </p:spPr>
      </p:pic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7D600820-348E-0F4E-862B-98F25061B6DE}"/>
              </a:ext>
            </a:extLst>
          </p:cNvPr>
          <p:cNvSpPr txBox="1"/>
          <p:nvPr/>
        </p:nvSpPr>
        <p:spPr>
          <a:xfrm>
            <a:off x="8539293" y="5890984"/>
            <a:ext cx="3380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red curve is the theoretical one: normalization is the only fitting parameter</a:t>
            </a:r>
          </a:p>
        </p:txBody>
      </p:sp>
      <p:pic>
        <p:nvPicPr>
          <p:cNvPr id="33" name="Immagine 32">
            <a:extLst>
              <a:ext uri="{FF2B5EF4-FFF2-40B4-BE49-F238E27FC236}">
                <a16:creationId xmlns:a16="http://schemas.microsoft.com/office/drawing/2014/main" id="{D9D35B08-8591-3A4F-BCAD-1E8E73884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053581" y="1929052"/>
            <a:ext cx="3940278" cy="4054696"/>
          </a:xfrm>
          <a:prstGeom prst="rect">
            <a:avLst/>
          </a:prstGeom>
        </p:spPr>
      </p:pic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70F9AB29-6152-F148-A7AA-89B0A7D9EA67}"/>
              </a:ext>
            </a:extLst>
          </p:cNvPr>
          <p:cNvSpPr txBox="1"/>
          <p:nvPr/>
        </p:nvSpPr>
        <p:spPr>
          <a:xfrm>
            <a:off x="4715193" y="5886400"/>
            <a:ext cx="3380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gate on a 50 keV energy window to keep the cross section constant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45BAB6B-6E5E-8A4C-BCAD-2D66557EE690}"/>
              </a:ext>
            </a:extLst>
          </p:cNvPr>
          <p:cNvSpPr txBox="1"/>
          <p:nvPr/>
        </p:nvSpPr>
        <p:spPr>
          <a:xfrm>
            <a:off x="4965024" y="2220148"/>
            <a:ext cx="603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B-D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B34AE730-0698-6F4E-97F1-B314612173CD}"/>
              </a:ext>
            </a:extLst>
          </p:cNvPr>
          <p:cNvSpPr txBox="1"/>
          <p:nvPr/>
        </p:nvSpPr>
        <p:spPr>
          <a:xfrm>
            <a:off x="9140784" y="2229028"/>
            <a:ext cx="1283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A-C + B-D</a:t>
            </a:r>
          </a:p>
        </p:txBody>
      </p:sp>
      <p:cxnSp>
        <p:nvCxnSpPr>
          <p:cNvPr id="32" name="Connettore 1 31">
            <a:extLst>
              <a:ext uri="{FF2B5EF4-FFF2-40B4-BE49-F238E27FC236}">
                <a16:creationId xmlns:a16="http://schemas.microsoft.com/office/drawing/2014/main" id="{15E34414-93FC-C94E-B2AB-DAC6EAE3E3CF}"/>
              </a:ext>
            </a:extLst>
          </p:cNvPr>
          <p:cNvCxnSpPr/>
          <p:nvPr/>
        </p:nvCxnSpPr>
        <p:spPr>
          <a:xfrm>
            <a:off x="9743440" y="2212754"/>
            <a:ext cx="0" cy="295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>
            <a:extLst>
              <a:ext uri="{FF2B5EF4-FFF2-40B4-BE49-F238E27FC236}">
                <a16:creationId xmlns:a16="http://schemas.microsoft.com/office/drawing/2014/main" id="{8B9CFA36-A3C7-554B-86FE-5B9B2E9360A2}"/>
              </a:ext>
            </a:extLst>
          </p:cNvPr>
          <p:cNvCxnSpPr/>
          <p:nvPr/>
        </p:nvCxnSpPr>
        <p:spPr>
          <a:xfrm>
            <a:off x="11186160" y="2232720"/>
            <a:ext cx="0" cy="295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1669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4F70B4-52A6-8B47-94E1-DEDAACC30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Center-of-mass energy spectra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775BD15-F63B-E445-BF08-97CD38736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the analysis cuts we deduce the </a:t>
            </a:r>
            <a:r>
              <a:rPr lang="en-US" dirty="0" err="1"/>
              <a:t>E</a:t>
            </a:r>
            <a:r>
              <a:rPr lang="en-US" baseline="-25000" dirty="0" err="1"/>
              <a:t>cm</a:t>
            </a:r>
            <a:r>
              <a:rPr lang="en-US" dirty="0"/>
              <a:t> spectra from the standard formula: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551D3AA-A437-704F-A338-6A872A010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960" y="2900652"/>
            <a:ext cx="4088130" cy="49786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6489011-2623-B344-9473-33613C344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16716" y="2930343"/>
            <a:ext cx="3197347" cy="4255624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0B46682-3C43-DA4C-A844-EF2B145E22F6}"/>
              </a:ext>
            </a:extLst>
          </p:cNvPr>
          <p:cNvSpPr txBox="1"/>
          <p:nvPr/>
        </p:nvSpPr>
        <p:spPr>
          <a:xfrm>
            <a:off x="1205713" y="3689968"/>
            <a:ext cx="603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A-C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54E53DF-9302-CC4F-AB4B-607ECCB0C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277936" y="2930343"/>
            <a:ext cx="3197348" cy="4255625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1B0471D-EDF4-6A4B-8E20-126DB893411E}"/>
              </a:ext>
            </a:extLst>
          </p:cNvPr>
          <p:cNvSpPr txBox="1"/>
          <p:nvPr/>
        </p:nvSpPr>
        <p:spPr>
          <a:xfrm>
            <a:off x="8770417" y="3689968"/>
            <a:ext cx="603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B-D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763E8C2-1876-E747-A9C5-E6D4334F79C5}"/>
              </a:ext>
            </a:extLst>
          </p:cNvPr>
          <p:cNvSpPr txBox="1"/>
          <p:nvPr/>
        </p:nvSpPr>
        <p:spPr>
          <a:xfrm>
            <a:off x="4285385" y="3689968"/>
            <a:ext cx="346341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Black points: QF reaction yield corrected for phase space effects for THM data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Red line: </a:t>
            </a:r>
            <a:r>
              <a:rPr lang="en-US" b="1" dirty="0">
                <a:solidFill>
                  <a:srgbClr val="FF0000"/>
                </a:solidFill>
              </a:rPr>
              <a:t>simulated</a:t>
            </a:r>
            <a:r>
              <a:rPr lang="en-US" dirty="0">
                <a:solidFill>
                  <a:srgbClr val="FF0000"/>
                </a:solidFill>
              </a:rPr>
              <a:t> QF reaction yield corrected for space effects:</a:t>
            </a:r>
          </a:p>
          <a:p>
            <a:r>
              <a:rPr lang="en-US" dirty="0">
                <a:solidFill>
                  <a:srgbClr val="FF0000"/>
                </a:solidFill>
              </a:rPr>
              <a:t>- All experimental effect accounted for (pixel size, energy resolution beam, …)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807E974-0917-E944-8596-024A78210D6B}"/>
              </a:ext>
            </a:extLst>
          </p:cNvPr>
          <p:cNvSpPr txBox="1"/>
          <p:nvPr/>
        </p:nvSpPr>
        <p:spPr>
          <a:xfrm rot="19953362">
            <a:off x="9535806" y="3136909"/>
            <a:ext cx="2629776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Only free parameters: resonances relative heights </a:t>
            </a:r>
          </a:p>
        </p:txBody>
      </p:sp>
    </p:spTree>
    <p:extLst>
      <p:ext uri="{BB962C8B-B14F-4D97-AF65-F5344CB8AC3E}">
        <p14:creationId xmlns:p14="http://schemas.microsoft.com/office/powerpoint/2010/main" val="4234727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C9A9DA9-7DC8-488B-A882-123947B0F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4279383" cy="5495925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5BCD1FE-6EB1-8C45-A0D5-7776FDC21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978619"/>
            <a:ext cx="3410712" cy="1106424"/>
          </a:xfrm>
        </p:spPr>
        <p:txBody>
          <a:bodyPr>
            <a:normAutofit/>
          </a:bodyPr>
          <a:lstStyle/>
          <a:p>
            <a:r>
              <a:rPr lang="en-US" sz="2800"/>
              <a:t>Angular distributions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1300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9" y="2093976"/>
            <a:ext cx="3328416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70CBF15-0FCF-48B3-BFF4-3795407535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252870"/>
            <a:ext cx="3412219" cy="3560251"/>
          </a:xfrm>
        </p:spPr>
        <p:txBody>
          <a:bodyPr>
            <a:normAutofit fontScale="92500" lnSpcReduction="20000"/>
          </a:bodyPr>
          <a:lstStyle/>
          <a:p>
            <a:r>
              <a:rPr lang="en-US" sz="1700" dirty="0"/>
              <a:t>Angular distributions for each peak in the </a:t>
            </a:r>
            <a:r>
              <a:rPr lang="en-US" sz="1700" dirty="0" err="1"/>
              <a:t>E</a:t>
            </a:r>
            <a:r>
              <a:rPr lang="en-US" sz="1700" baseline="-25000" dirty="0" err="1"/>
              <a:t>cm</a:t>
            </a:r>
            <a:r>
              <a:rPr lang="en-US" sz="1700" dirty="0"/>
              <a:t> spectra [(a)-(e) in order of increasing energy] were deduced</a:t>
            </a:r>
          </a:p>
          <a:p>
            <a:r>
              <a:rPr lang="en-US" sz="1700" dirty="0"/>
              <a:t>Each peak is the superposition of many resonances, so only the dominant wave can be deduced</a:t>
            </a:r>
          </a:p>
          <a:p>
            <a:r>
              <a:rPr lang="en-US" sz="1700" dirty="0"/>
              <a:t>A-B &amp; C-D show the same trend</a:t>
            </a:r>
          </a:p>
          <a:p>
            <a:r>
              <a:rPr lang="en-US" sz="1700" dirty="0"/>
              <a:t>The region around 𝝿/2 is covered, which is the most influential for angular integration</a:t>
            </a:r>
          </a:p>
          <a:p>
            <a:endParaRPr lang="en-US" sz="1700" dirty="0"/>
          </a:p>
        </p:txBody>
      </p:sp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1BEE7D70-3BD3-EA49-AA37-0F6E07FDC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7046" y="4592196"/>
            <a:ext cx="3380335" cy="539222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6CA7568-0D4C-E14B-92E7-0E885D0AE95B}"/>
              </a:ext>
            </a:extLst>
          </p:cNvPr>
          <p:cNvSpPr txBox="1"/>
          <p:nvPr/>
        </p:nvSpPr>
        <p:spPr>
          <a:xfrm>
            <a:off x="9712949" y="5364791"/>
            <a:ext cx="1308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Red line:</a:t>
            </a:r>
          </a:p>
        </p:txBody>
      </p:sp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4709C903-B4BE-514A-9CC5-DD0BB12210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9605" y="5692419"/>
            <a:ext cx="3555213" cy="61066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9B3298BD-2A9B-1242-B1BD-38CC72DAAB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7988" y="633618"/>
            <a:ext cx="4671949" cy="54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0428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C9A9DA9-7DC8-488B-A882-123947B0F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6838569" cy="5495925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5BCD1FE-6EB1-8C45-A0D5-7776FDC21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6" y="978619"/>
            <a:ext cx="5991244" cy="1106424"/>
          </a:xfrm>
        </p:spPr>
        <p:txBody>
          <a:bodyPr>
            <a:normAutofit/>
          </a:bodyPr>
          <a:lstStyle/>
          <a:p>
            <a:r>
              <a:rPr lang="en-US" sz="3200" dirty="0"/>
              <a:t>Integrated THM cross sections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1300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8" y="2093976"/>
            <a:ext cx="5846683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70CBF15-0FCF-48B3-BFF4-3795407535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252870"/>
            <a:ext cx="5993892" cy="3560251"/>
          </a:xfrm>
        </p:spPr>
        <p:txBody>
          <a:bodyPr>
            <a:normAutofit lnSpcReduction="10000"/>
          </a:bodyPr>
          <a:lstStyle/>
          <a:p>
            <a:r>
              <a:rPr lang="en-US" sz="1800" dirty="0"/>
              <a:t>Integration over 𝝷</a:t>
            </a:r>
            <a:r>
              <a:rPr lang="en-US" sz="1800" baseline="-25000" dirty="0" err="1"/>
              <a:t>c.m</a:t>
            </a:r>
            <a:r>
              <a:rPr lang="en-US" sz="1800" baseline="-25000" dirty="0"/>
              <a:t>.</a:t>
            </a:r>
            <a:r>
              <a:rPr lang="en-US" sz="1800" dirty="0"/>
              <a:t> was carried out for the two couples of detectors separately, using the fitting curve in the previous slide</a:t>
            </a:r>
            <a:endParaRPr lang="en-US" sz="1800" baseline="-25000" dirty="0"/>
          </a:p>
          <a:p>
            <a:r>
              <a:rPr lang="en-US" sz="1800" dirty="0"/>
              <a:t>Uncertainties on the shape of the angular distributions beyond the fitting regions were taken into account, through the uncertainties affecting fitting parameter </a:t>
            </a:r>
            <a:r>
              <a:rPr lang="en-US" sz="1800" i="1" dirty="0"/>
              <a:t>a </a:t>
            </a:r>
            <a:r>
              <a:rPr lang="en-US" sz="1800" dirty="0"/>
              <a:t>and </a:t>
            </a:r>
            <a:r>
              <a:rPr lang="en-US" sz="1800" i="1" dirty="0"/>
              <a:t>b</a:t>
            </a:r>
            <a:endParaRPr lang="en-US" sz="1800" dirty="0"/>
          </a:p>
          <a:p>
            <a:r>
              <a:rPr lang="en-US" sz="1800" dirty="0"/>
              <a:t>Uncertainties are larger for higher energies</a:t>
            </a:r>
          </a:p>
          <a:p>
            <a:r>
              <a:rPr lang="en-US" sz="1800" dirty="0"/>
              <a:t>For the two couples, independent analyses were carried out, compatible results </a:t>
            </a:r>
            <a:r>
              <a:rPr lang="en-US" sz="1800" dirty="0">
                <a:sym typeface="Wingdings" pitchFamily="2" charset="2"/>
              </a:rPr>
              <a:t> low systematic </a:t>
            </a:r>
            <a:r>
              <a:rPr lang="en-US" sz="1800" dirty="0" err="1">
                <a:sym typeface="Wingdings" pitchFamily="2" charset="2"/>
              </a:rPr>
              <a:t>erros</a:t>
            </a:r>
            <a:endParaRPr lang="en-US" sz="1800" dirty="0"/>
          </a:p>
          <a:p>
            <a:endParaRPr lang="en-US" sz="1800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8924D05B-A42E-324F-9971-1C2D7572C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447" y="630936"/>
            <a:ext cx="3760391" cy="549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343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4AC098-C2EC-F648-9F9D-EFD940E98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Extraction of the resonance strengths </a:t>
            </a:r>
          </a:p>
        </p:txBody>
      </p:sp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5F12B104-CBB2-A048-990D-B75B80AEDE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7139458" y="1552422"/>
            <a:ext cx="3713480" cy="5800396"/>
          </a:xfrm>
        </p:spPr>
      </p:pic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4DA5020C-D56E-6F4F-AF18-9974770C19E8}"/>
              </a:ext>
            </a:extLst>
          </p:cNvPr>
          <p:cNvSpPr txBox="1">
            <a:spLocks/>
          </p:cNvSpPr>
          <p:nvPr/>
        </p:nvSpPr>
        <p:spPr>
          <a:xfrm>
            <a:off x="295603" y="2597741"/>
            <a:ext cx="5800395" cy="369417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Black dots: sum over the two spectra for A-C and B-D</a:t>
            </a:r>
          </a:p>
          <a:p>
            <a:r>
              <a:rPr lang="en-US" dirty="0"/>
              <a:t>Following discussion in APJ 708 (2010) 796 the </a:t>
            </a:r>
            <a:r>
              <a:rPr lang="en-US" dirty="0">
                <a:solidFill>
                  <a:srgbClr val="FF0000"/>
                </a:solidFill>
              </a:rPr>
              <a:t>red line </a:t>
            </a:r>
            <a:r>
              <a:rPr lang="en-US" dirty="0"/>
              <a:t>is a fit with a sum of Gaussian functions, with fixed energies and fixed widths (from MC). Heights are proportional to strengths </a:t>
            </a:r>
          </a:p>
          <a:p>
            <a:r>
              <a:rPr lang="en-US" dirty="0"/>
              <a:t>The most intense resonances in STARLIB were all included in the fit down to about 200 keV</a:t>
            </a:r>
          </a:p>
          <a:p>
            <a:endParaRPr lang="en-US" dirty="0"/>
          </a:p>
        </p:txBody>
      </p: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CC049366-89EE-1F49-96DB-1F265E1114DD}"/>
              </a:ext>
            </a:extLst>
          </p:cNvPr>
          <p:cNvCxnSpPr/>
          <p:nvPr/>
        </p:nvCxnSpPr>
        <p:spPr>
          <a:xfrm>
            <a:off x="10632935" y="2775568"/>
            <a:ext cx="0" cy="2872673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E9062E7F-40EF-7944-AA42-1465A1289660}"/>
              </a:ext>
            </a:extLst>
          </p:cNvPr>
          <p:cNvSpPr txBox="1"/>
          <p:nvPr/>
        </p:nvSpPr>
        <p:spPr>
          <a:xfrm>
            <a:off x="4932484" y="6309360"/>
            <a:ext cx="7339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Tails of higher energy resonances affects the region above 1.5 MeV</a:t>
            </a:r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80D310B9-8BCB-614F-94B7-2A5CDD7C553F}"/>
              </a:ext>
            </a:extLst>
          </p:cNvPr>
          <p:cNvSpPr/>
          <p:nvPr/>
        </p:nvSpPr>
        <p:spPr>
          <a:xfrm>
            <a:off x="7871796" y="2775567"/>
            <a:ext cx="166968" cy="2872674"/>
          </a:xfrm>
          <a:prstGeom prst="roundRect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0B7213A-7ECE-8041-A2E5-513E5C247B08}"/>
              </a:ext>
            </a:extLst>
          </p:cNvPr>
          <p:cNvSpPr txBox="1"/>
          <p:nvPr/>
        </p:nvSpPr>
        <p:spPr>
          <a:xfrm>
            <a:off x="7955280" y="2083069"/>
            <a:ext cx="1873463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Gamow window for 50 MK</a:t>
            </a:r>
          </a:p>
        </p:txBody>
      </p:sp>
    </p:spTree>
    <p:extLst>
      <p:ext uri="{BB962C8B-B14F-4D97-AF65-F5344CB8AC3E}">
        <p14:creationId xmlns:p14="http://schemas.microsoft.com/office/powerpoint/2010/main" val="11530052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9E05A3-C66B-7F44-936F-BDCFEBBB2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bit of theory (from APJ 708 (2010) 796)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847A51A-0350-DD47-B912-934022CEE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4751222" cy="369417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For narrow resonances:</a:t>
            </a:r>
          </a:p>
          <a:p>
            <a:endParaRPr lang="en-US" dirty="0"/>
          </a:p>
          <a:p>
            <a:r>
              <a:rPr lang="en-US" dirty="0"/>
              <a:t>The THM cross section can be fitted using the equation:</a:t>
            </a:r>
          </a:p>
          <a:p>
            <a:r>
              <a:rPr lang="en-US" dirty="0"/>
              <a:t>𝞒</a:t>
            </a:r>
            <a:r>
              <a:rPr lang="en-US" baseline="-25000" dirty="0" err="1"/>
              <a:t>s.p.</a:t>
            </a:r>
            <a:r>
              <a:rPr lang="en-US" dirty="0"/>
              <a:t> is calculated using the potential model</a:t>
            </a:r>
          </a:p>
          <a:p>
            <a:r>
              <a:rPr lang="en-US" dirty="0"/>
              <a:t>𝞼(𝞱) is calculated in PW using the same well &amp; w.f.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3325A03-F04C-2644-AD16-DCF1401D1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759" y="2363737"/>
            <a:ext cx="3924124" cy="89152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D8864DC-4E0F-724D-8E39-0147D6945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7360" y="3297047"/>
            <a:ext cx="3765550" cy="141605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5AFE7B6A-51AF-C647-A243-175F7C750C6F}"/>
              </a:ext>
            </a:extLst>
          </p:cNvPr>
          <p:cNvSpPr txBox="1"/>
          <p:nvPr/>
        </p:nvSpPr>
        <p:spPr>
          <a:xfrm>
            <a:off x="6846120" y="3263653"/>
            <a:ext cx="258404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i="1" dirty="0"/>
              <a:t>n</a:t>
            </a:r>
          </a:p>
        </p:txBody>
      </p:sp>
      <p:pic>
        <p:nvPicPr>
          <p:cNvPr id="9" name="Immagine 8" descr="Immagine che contiene testo&#10;&#10;Descrizione generata automaticamente">
            <a:extLst>
              <a:ext uri="{FF2B5EF4-FFF2-40B4-BE49-F238E27FC236}">
                <a16:creationId xmlns:a16="http://schemas.microsoft.com/office/drawing/2014/main" id="{32208B12-1F70-8040-87A6-6C74F9767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1444" y="3082370"/>
            <a:ext cx="2323803" cy="693259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6151FFEE-7860-2941-9670-0312C39001B4}"/>
              </a:ext>
            </a:extLst>
          </p:cNvPr>
          <p:cNvCxnSpPr/>
          <p:nvPr/>
        </p:nvCxnSpPr>
        <p:spPr>
          <a:xfrm flipV="1">
            <a:off x="7430135" y="3428999"/>
            <a:ext cx="1882775" cy="245379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3E0E2D9-D324-664D-A5E9-A473D3162859}"/>
              </a:ext>
            </a:extLst>
          </p:cNvPr>
          <p:cNvSpPr txBox="1"/>
          <p:nvPr/>
        </p:nvSpPr>
        <p:spPr>
          <a:xfrm>
            <a:off x="10027586" y="5420595"/>
            <a:ext cx="2097691" cy="120032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double ratio ensures an extra small model dependence (6%)</a:t>
            </a:r>
          </a:p>
        </p:txBody>
      </p:sp>
      <p:pic>
        <p:nvPicPr>
          <p:cNvPr id="14" name="Immagine 13" descr="Immagine che contiene tavolo&#10;&#10;Descrizione generata automaticamente">
            <a:extLst>
              <a:ext uri="{FF2B5EF4-FFF2-40B4-BE49-F238E27FC236}">
                <a16:creationId xmlns:a16="http://schemas.microsoft.com/office/drawing/2014/main" id="{8E3924B5-1566-6842-BC01-60F9E13B4E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6243" y="5292180"/>
            <a:ext cx="4237555" cy="1399379"/>
          </a:xfrm>
          <a:prstGeom prst="rect">
            <a:avLst/>
          </a:prstGeom>
        </p:spPr>
      </p:pic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6951D0CA-2D07-A148-B255-8D648C937A00}"/>
              </a:ext>
            </a:extLst>
          </p:cNvPr>
          <p:cNvCxnSpPr>
            <a:cxnSpLocks/>
          </p:cNvCxnSpPr>
          <p:nvPr/>
        </p:nvCxnSpPr>
        <p:spPr>
          <a:xfrm flipH="1">
            <a:off x="8143540" y="3904044"/>
            <a:ext cx="2429805" cy="1388136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12716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C15D8A1-7265-F347-90E5-CF4521601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Tabulated strengths: THM vs. STARLIB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2CD4B7F-90C7-9B4D-9851-4431364DB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1" y="4872922"/>
            <a:ext cx="3933306" cy="1780252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2000" dirty="0"/>
              <a:t>In general, good agreement between THM and STARLIB</a:t>
            </a:r>
          </a:p>
          <a:p>
            <a:r>
              <a:rPr lang="en-US" sz="2000" dirty="0"/>
              <a:t>Validation of the method and new results/better upper limits below about 200 keV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0E03BB8F-6B4C-1C4E-9FFC-A6889B2C3B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6761499"/>
              </p:ext>
            </p:extLst>
          </p:nvPr>
        </p:nvGraphicFramePr>
        <p:xfrm>
          <a:off x="4864608" y="830410"/>
          <a:ext cx="6846365" cy="50459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9145">
                  <a:extLst>
                    <a:ext uri="{9D8B030D-6E8A-4147-A177-3AD203B41FA5}">
                      <a16:colId xmlns:a16="http://schemas.microsoft.com/office/drawing/2014/main" val="2141172476"/>
                    </a:ext>
                  </a:extLst>
                </a:gridCol>
                <a:gridCol w="430301">
                  <a:extLst>
                    <a:ext uri="{9D8B030D-6E8A-4147-A177-3AD203B41FA5}">
                      <a16:colId xmlns:a16="http://schemas.microsoft.com/office/drawing/2014/main" val="3818550820"/>
                    </a:ext>
                  </a:extLst>
                </a:gridCol>
                <a:gridCol w="1147469">
                  <a:extLst>
                    <a:ext uri="{9D8B030D-6E8A-4147-A177-3AD203B41FA5}">
                      <a16:colId xmlns:a16="http://schemas.microsoft.com/office/drawing/2014/main" val="3981662160"/>
                    </a:ext>
                  </a:extLst>
                </a:gridCol>
                <a:gridCol w="717600">
                  <a:extLst>
                    <a:ext uri="{9D8B030D-6E8A-4147-A177-3AD203B41FA5}">
                      <a16:colId xmlns:a16="http://schemas.microsoft.com/office/drawing/2014/main" val="2496441178"/>
                    </a:ext>
                  </a:extLst>
                </a:gridCol>
                <a:gridCol w="1004900">
                  <a:extLst>
                    <a:ext uri="{9D8B030D-6E8A-4147-A177-3AD203B41FA5}">
                      <a16:colId xmlns:a16="http://schemas.microsoft.com/office/drawing/2014/main" val="1150096154"/>
                    </a:ext>
                  </a:extLst>
                </a:gridCol>
                <a:gridCol w="1052423">
                  <a:extLst>
                    <a:ext uri="{9D8B030D-6E8A-4147-A177-3AD203B41FA5}">
                      <a16:colId xmlns:a16="http://schemas.microsoft.com/office/drawing/2014/main" val="556049783"/>
                    </a:ext>
                  </a:extLst>
                </a:gridCol>
                <a:gridCol w="1404527">
                  <a:extLst>
                    <a:ext uri="{9D8B030D-6E8A-4147-A177-3AD203B41FA5}">
                      <a16:colId xmlns:a16="http://schemas.microsoft.com/office/drawing/2014/main" val="3080504228"/>
                    </a:ext>
                  </a:extLst>
                </a:gridCol>
              </a:tblGrid>
              <a:tr h="1058126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Energy in cm (keV) [from STARLIB]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Jpi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Strength (eV) [from STARLIB] 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error (eV)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Strength (eV) [from THM] 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error (eV)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extLst>
                  <a:ext uri="{0D108BD9-81ED-4DB2-BD59-A6C34878D82A}">
                    <a16:rowId xmlns:a16="http://schemas.microsoft.com/office/drawing/2014/main" val="2072945906"/>
                  </a:ext>
                </a:extLst>
              </a:tr>
              <a:tr h="31158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71.5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2+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2.47E-14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up lim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9.28E-15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up lim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extLst>
                  <a:ext uri="{0D108BD9-81ED-4DB2-BD59-A6C34878D82A}">
                    <a16:rowId xmlns:a16="http://schemas.microsoft.com/office/drawing/2014/main" val="481465185"/>
                  </a:ext>
                </a:extLst>
              </a:tr>
              <a:tr h="31158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84.3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1-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2.60E-13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up </a:t>
                      </a:r>
                      <a:r>
                        <a:rPr lang="it-IT" sz="1600" u="none" strike="noStrike" dirty="0" err="1">
                          <a:effectLst/>
                        </a:rPr>
                        <a:t>lim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1.90E-14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4.7E-15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extLst>
                  <a:ext uri="{0D108BD9-81ED-4DB2-BD59-A6C34878D82A}">
                    <a16:rowId xmlns:a16="http://schemas.microsoft.com/office/drawing/2014/main" val="4145562977"/>
                  </a:ext>
                </a:extLst>
              </a:tr>
              <a:tr h="31158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effectLst/>
                        </a:rPr>
                        <a:t>193.5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2+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3.74E-07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up </a:t>
                      </a:r>
                      <a:r>
                        <a:rPr lang="it-IT" sz="1600" u="none" strike="noStrike" dirty="0" err="1">
                          <a:effectLst/>
                        </a:rPr>
                        <a:t>lim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2.82E-07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up </a:t>
                      </a:r>
                      <a:r>
                        <a:rPr lang="it-IT" sz="1600" u="none" strike="noStrike" dirty="0" err="1">
                          <a:effectLst/>
                        </a:rPr>
                        <a:t>lim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b"/>
                </a:tc>
                <a:extLst>
                  <a:ext uri="{0D108BD9-81ED-4DB2-BD59-A6C34878D82A}">
                    <a16:rowId xmlns:a16="http://schemas.microsoft.com/office/drawing/2014/main" val="2436613736"/>
                  </a:ext>
                </a:extLst>
              </a:tr>
              <a:tr h="31158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214.7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3-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1.13E-07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up </a:t>
                      </a:r>
                      <a:r>
                        <a:rPr lang="it-IT" sz="1600" u="none" strike="noStrike" dirty="0" err="1">
                          <a:effectLst/>
                        </a:rPr>
                        <a:t>lim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4.92E-08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up lim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b"/>
                </a:tc>
                <a:extLst>
                  <a:ext uri="{0D108BD9-81ED-4DB2-BD59-A6C34878D82A}">
                    <a16:rowId xmlns:a16="http://schemas.microsoft.com/office/drawing/2014/main" val="1071938452"/>
                  </a:ext>
                </a:extLst>
              </a:tr>
              <a:tr h="31158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486.74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2+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0.11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0.05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0.122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0.031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extLst>
                  <a:ext uri="{0D108BD9-81ED-4DB2-BD59-A6C34878D82A}">
                    <a16:rowId xmlns:a16="http://schemas.microsoft.com/office/drawing/2014/main" val="2763041955"/>
                  </a:ext>
                </a:extLst>
              </a:tr>
              <a:tr h="31158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609.49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3-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0.275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0.069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0.282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0.082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extLst>
                  <a:ext uri="{0D108BD9-81ED-4DB2-BD59-A6C34878D82A}">
                    <a16:rowId xmlns:a16="http://schemas.microsoft.com/office/drawing/2014/main" val="630176400"/>
                  </a:ext>
                </a:extLst>
              </a:tr>
              <a:tr h="31158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705.08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1-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0.52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0.13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0.30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0.10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extLst>
                  <a:ext uri="{0D108BD9-81ED-4DB2-BD59-A6C34878D82A}">
                    <a16:rowId xmlns:a16="http://schemas.microsoft.com/office/drawing/2014/main" val="2603211562"/>
                  </a:ext>
                </a:extLst>
              </a:tr>
              <a:tr h="31158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855.85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3-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0.83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0.21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0.71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0.56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extLst>
                  <a:ext uri="{0D108BD9-81ED-4DB2-BD59-A6C34878D82A}">
                    <a16:rowId xmlns:a16="http://schemas.microsoft.com/office/drawing/2014/main" val="3810320946"/>
                  </a:ext>
                </a:extLst>
              </a:tr>
              <a:tr h="560428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903.54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3-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4.3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0.4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4.3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0.4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normalization value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extLst>
                  <a:ext uri="{0D108BD9-81ED-4DB2-BD59-A6C34878D82A}">
                    <a16:rowId xmlns:a16="http://schemas.microsoft.com/office/drawing/2014/main" val="555905289"/>
                  </a:ext>
                </a:extLst>
              </a:tr>
              <a:tr h="31158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1140.88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2+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79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27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83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21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extLst>
                  <a:ext uri="{0D108BD9-81ED-4DB2-BD59-A6C34878D82A}">
                    <a16:rowId xmlns:a16="http://schemas.microsoft.com/office/drawing/2014/main" val="2700832212"/>
                  </a:ext>
                </a:extLst>
              </a:tr>
              <a:tr h="31158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1316.7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2+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137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47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142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43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extLst>
                  <a:ext uri="{0D108BD9-81ED-4DB2-BD59-A6C34878D82A}">
                    <a16:rowId xmlns:a16="http://schemas.microsoft.com/office/drawing/2014/main" val="2724715490"/>
                  </a:ext>
                </a:extLst>
              </a:tr>
              <a:tr h="31158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1388.8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1-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54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15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70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18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extLst>
                  <a:ext uri="{0D108BD9-81ED-4DB2-BD59-A6C34878D82A}">
                    <a16:rowId xmlns:a16="http://schemas.microsoft.com/office/drawing/2014/main" val="723779823"/>
                  </a:ext>
                </a:extLst>
              </a:tr>
            </a:tbl>
          </a:graphicData>
        </a:graphic>
      </p:graphicFrame>
      <p:sp>
        <p:nvSpPr>
          <p:cNvPr id="5" name="CasellaDiTesto 4">
            <a:extLst>
              <a:ext uri="{FF2B5EF4-FFF2-40B4-BE49-F238E27FC236}">
                <a16:creationId xmlns:a16="http://schemas.microsoft.com/office/drawing/2014/main" id="{98A899AB-DA48-C042-BF26-74906628132C}"/>
              </a:ext>
            </a:extLst>
          </p:cNvPr>
          <p:cNvSpPr txBox="1"/>
          <p:nvPr/>
        </p:nvSpPr>
        <p:spPr>
          <a:xfrm>
            <a:off x="4864608" y="6130138"/>
            <a:ext cx="68463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Since the two states around 200 keV cannot be resolved, a conservative limit is obtained attributing the whole THM strength to both resonances. This is because they have different l so the effect OES is different </a:t>
            </a:r>
          </a:p>
        </p:txBody>
      </p:sp>
    </p:spTree>
    <p:extLst>
      <p:ext uri="{BB962C8B-B14F-4D97-AF65-F5344CB8AC3E}">
        <p14:creationId xmlns:p14="http://schemas.microsoft.com/office/powerpoint/2010/main" val="27961990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C15D8A1-7265-F347-90E5-CF4521601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 dirty="0"/>
              <a:t>Normalization test using a higher energy resonance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2CD4B7F-90C7-9B4D-9851-4431364DB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1" y="4872922"/>
            <a:ext cx="3933306" cy="1780252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r>
              <a:rPr lang="en-US" sz="2000" dirty="0"/>
              <a:t>In general, normalizing to 1.4 MeV resonance leads to a little smaller resonance strengths than before, still in agreement with </a:t>
            </a:r>
            <a:r>
              <a:rPr lang="en-US" sz="2000"/>
              <a:t>STARLIB values</a:t>
            </a:r>
            <a:endParaRPr lang="en-US" sz="2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0E03BB8F-6B4C-1C4E-9FFC-A6889B2C3B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7938222"/>
              </p:ext>
            </p:extLst>
          </p:nvPr>
        </p:nvGraphicFramePr>
        <p:xfrm>
          <a:off x="4864608" y="830410"/>
          <a:ext cx="6846365" cy="54788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9145">
                  <a:extLst>
                    <a:ext uri="{9D8B030D-6E8A-4147-A177-3AD203B41FA5}">
                      <a16:colId xmlns:a16="http://schemas.microsoft.com/office/drawing/2014/main" val="2141172476"/>
                    </a:ext>
                  </a:extLst>
                </a:gridCol>
                <a:gridCol w="430301">
                  <a:extLst>
                    <a:ext uri="{9D8B030D-6E8A-4147-A177-3AD203B41FA5}">
                      <a16:colId xmlns:a16="http://schemas.microsoft.com/office/drawing/2014/main" val="3818550820"/>
                    </a:ext>
                  </a:extLst>
                </a:gridCol>
                <a:gridCol w="1147469">
                  <a:extLst>
                    <a:ext uri="{9D8B030D-6E8A-4147-A177-3AD203B41FA5}">
                      <a16:colId xmlns:a16="http://schemas.microsoft.com/office/drawing/2014/main" val="3981662160"/>
                    </a:ext>
                  </a:extLst>
                </a:gridCol>
                <a:gridCol w="717600">
                  <a:extLst>
                    <a:ext uri="{9D8B030D-6E8A-4147-A177-3AD203B41FA5}">
                      <a16:colId xmlns:a16="http://schemas.microsoft.com/office/drawing/2014/main" val="2496441178"/>
                    </a:ext>
                  </a:extLst>
                </a:gridCol>
                <a:gridCol w="1004900">
                  <a:extLst>
                    <a:ext uri="{9D8B030D-6E8A-4147-A177-3AD203B41FA5}">
                      <a16:colId xmlns:a16="http://schemas.microsoft.com/office/drawing/2014/main" val="1150096154"/>
                    </a:ext>
                  </a:extLst>
                </a:gridCol>
                <a:gridCol w="1052423">
                  <a:extLst>
                    <a:ext uri="{9D8B030D-6E8A-4147-A177-3AD203B41FA5}">
                      <a16:colId xmlns:a16="http://schemas.microsoft.com/office/drawing/2014/main" val="556049783"/>
                    </a:ext>
                  </a:extLst>
                </a:gridCol>
                <a:gridCol w="1404527">
                  <a:extLst>
                    <a:ext uri="{9D8B030D-6E8A-4147-A177-3AD203B41FA5}">
                      <a16:colId xmlns:a16="http://schemas.microsoft.com/office/drawing/2014/main" val="3080504228"/>
                    </a:ext>
                  </a:extLst>
                </a:gridCol>
              </a:tblGrid>
              <a:tr h="1058126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Energy in cm (keV) [from STARLIB]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Jpi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Strength (eV) [from STARLIB] 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error (eV)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Strength (eV) [from THM] 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error (eV)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extLst>
                  <a:ext uri="{0D108BD9-81ED-4DB2-BD59-A6C34878D82A}">
                    <a16:rowId xmlns:a16="http://schemas.microsoft.com/office/drawing/2014/main" val="2072945906"/>
                  </a:ext>
                </a:extLst>
              </a:tr>
              <a:tr h="31158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71.5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2+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2.47E-14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up lim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7.17E-15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up lim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extLst>
                  <a:ext uri="{0D108BD9-81ED-4DB2-BD59-A6C34878D82A}">
                    <a16:rowId xmlns:a16="http://schemas.microsoft.com/office/drawing/2014/main" val="481465185"/>
                  </a:ext>
                </a:extLst>
              </a:tr>
              <a:tr h="31158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84.3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1-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2.60E-13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up </a:t>
                      </a:r>
                      <a:r>
                        <a:rPr lang="it-IT" sz="1600" u="none" strike="noStrike" dirty="0" err="1">
                          <a:effectLst/>
                        </a:rPr>
                        <a:t>lim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1.47E-14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4.3E-15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extLst>
                  <a:ext uri="{0D108BD9-81ED-4DB2-BD59-A6C34878D82A}">
                    <a16:rowId xmlns:a16="http://schemas.microsoft.com/office/drawing/2014/main" val="4145562977"/>
                  </a:ext>
                </a:extLst>
              </a:tr>
              <a:tr h="31158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effectLst/>
                        </a:rPr>
                        <a:t>193.5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2+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3.74E-07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up </a:t>
                      </a:r>
                      <a:r>
                        <a:rPr lang="it-IT" sz="1600" u="none" strike="noStrike" dirty="0" err="1">
                          <a:effectLst/>
                        </a:rPr>
                        <a:t>lim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2.18E-07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up </a:t>
                      </a:r>
                      <a:r>
                        <a:rPr lang="it-IT" sz="1600" u="none" strike="noStrike" dirty="0" err="1">
                          <a:effectLst/>
                        </a:rPr>
                        <a:t>lim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b"/>
                </a:tc>
                <a:extLst>
                  <a:ext uri="{0D108BD9-81ED-4DB2-BD59-A6C34878D82A}">
                    <a16:rowId xmlns:a16="http://schemas.microsoft.com/office/drawing/2014/main" val="2436613736"/>
                  </a:ext>
                </a:extLst>
              </a:tr>
              <a:tr h="31158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214.7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3-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1.13E-07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up </a:t>
                      </a:r>
                      <a:r>
                        <a:rPr lang="it-IT" sz="1600" u="none" strike="noStrike" dirty="0" err="1">
                          <a:effectLst/>
                        </a:rPr>
                        <a:t>lim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3.80E-08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up </a:t>
                      </a:r>
                      <a:r>
                        <a:rPr lang="it-IT" sz="1600" u="none" strike="noStrike" dirty="0" err="1">
                          <a:effectLst/>
                        </a:rPr>
                        <a:t>lim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b"/>
                </a:tc>
                <a:extLst>
                  <a:ext uri="{0D108BD9-81ED-4DB2-BD59-A6C34878D82A}">
                    <a16:rowId xmlns:a16="http://schemas.microsoft.com/office/drawing/2014/main" val="1071938452"/>
                  </a:ext>
                </a:extLst>
              </a:tr>
              <a:tr h="31158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486.74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2+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0.11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0.05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0.094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0.028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extLst>
                  <a:ext uri="{0D108BD9-81ED-4DB2-BD59-A6C34878D82A}">
                    <a16:rowId xmlns:a16="http://schemas.microsoft.com/office/drawing/2014/main" val="2763041955"/>
                  </a:ext>
                </a:extLst>
              </a:tr>
              <a:tr h="31158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609.49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3-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0.275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0.069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0.218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0.071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extLst>
                  <a:ext uri="{0D108BD9-81ED-4DB2-BD59-A6C34878D82A}">
                    <a16:rowId xmlns:a16="http://schemas.microsoft.com/office/drawing/2014/main" val="630176400"/>
                  </a:ext>
                </a:extLst>
              </a:tr>
              <a:tr h="31158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705.08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1-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0.52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0.13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0.232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0.086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extLst>
                  <a:ext uri="{0D108BD9-81ED-4DB2-BD59-A6C34878D82A}">
                    <a16:rowId xmlns:a16="http://schemas.microsoft.com/office/drawing/2014/main" val="2603211562"/>
                  </a:ext>
                </a:extLst>
              </a:tr>
              <a:tr h="31158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855.85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3-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0.83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0.21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0.55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0.44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extLst>
                  <a:ext uri="{0D108BD9-81ED-4DB2-BD59-A6C34878D82A}">
                    <a16:rowId xmlns:a16="http://schemas.microsoft.com/office/drawing/2014/main" val="3810320946"/>
                  </a:ext>
                </a:extLst>
              </a:tr>
              <a:tr h="560428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903.54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3-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4.3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0.4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3.3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1.2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extLst>
                  <a:ext uri="{0D108BD9-81ED-4DB2-BD59-A6C34878D82A}">
                    <a16:rowId xmlns:a16="http://schemas.microsoft.com/office/drawing/2014/main" val="555905289"/>
                  </a:ext>
                </a:extLst>
              </a:tr>
              <a:tr h="31158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1140.88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2+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79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27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extLst>
                  <a:ext uri="{0D108BD9-81ED-4DB2-BD59-A6C34878D82A}">
                    <a16:rowId xmlns:a16="http://schemas.microsoft.com/office/drawing/2014/main" val="2700832212"/>
                  </a:ext>
                </a:extLst>
              </a:tr>
              <a:tr h="31158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1316.7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2+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137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47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110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extLst>
                  <a:ext uri="{0D108BD9-81ED-4DB2-BD59-A6C34878D82A}">
                    <a16:rowId xmlns:a16="http://schemas.microsoft.com/office/drawing/2014/main" val="2724715490"/>
                  </a:ext>
                </a:extLst>
              </a:tr>
              <a:tr h="31158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1388.8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1-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54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15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u="none" strike="noStrike" dirty="0" err="1">
                          <a:effectLst/>
                        </a:rPr>
                        <a:t>normalization</a:t>
                      </a:r>
                      <a:r>
                        <a:rPr lang="it-IT" sz="1600" u="none" strike="noStrike" dirty="0">
                          <a:effectLst/>
                        </a:rPr>
                        <a:t> </a:t>
                      </a:r>
                      <a:r>
                        <a:rPr lang="it-IT" sz="1600" u="none" strike="noStrike" dirty="0" err="1">
                          <a:effectLst/>
                        </a:rPr>
                        <a:t>value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extLst>
                  <a:ext uri="{0D108BD9-81ED-4DB2-BD59-A6C34878D82A}">
                    <a16:rowId xmlns:a16="http://schemas.microsoft.com/office/drawing/2014/main" val="7237798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83313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15D8A1-7265-F347-90E5-CF4521601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Average values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2CD4B7F-90C7-9B4D-9851-4431364DB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1" y="4872922"/>
            <a:ext cx="3933306" cy="178025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We take the weighted average of the strengths obtained from the </a:t>
            </a:r>
            <a:r>
              <a:rPr lang="en-US" sz="2000"/>
              <a:t>two normalizations </a:t>
            </a:r>
            <a:r>
              <a:rPr lang="en-US" sz="2000" dirty="0"/>
              <a:t>procedure to </a:t>
            </a:r>
            <a:r>
              <a:rPr lang="en-US" sz="2000"/>
              <a:t>reduce systematics errors</a:t>
            </a:r>
            <a:endParaRPr lang="en-US" sz="2000" dirty="0"/>
          </a:p>
        </p:txBody>
      </p:sp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0E03BB8F-6B4C-1C4E-9FFC-A6889B2C3B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3693838"/>
              </p:ext>
            </p:extLst>
          </p:nvPr>
        </p:nvGraphicFramePr>
        <p:xfrm>
          <a:off x="4864608" y="830410"/>
          <a:ext cx="5441838" cy="50459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9145">
                  <a:extLst>
                    <a:ext uri="{9D8B030D-6E8A-4147-A177-3AD203B41FA5}">
                      <a16:colId xmlns:a16="http://schemas.microsoft.com/office/drawing/2014/main" val="2141172476"/>
                    </a:ext>
                  </a:extLst>
                </a:gridCol>
                <a:gridCol w="430301">
                  <a:extLst>
                    <a:ext uri="{9D8B030D-6E8A-4147-A177-3AD203B41FA5}">
                      <a16:colId xmlns:a16="http://schemas.microsoft.com/office/drawing/2014/main" val="3818550820"/>
                    </a:ext>
                  </a:extLst>
                </a:gridCol>
                <a:gridCol w="1147469">
                  <a:extLst>
                    <a:ext uri="{9D8B030D-6E8A-4147-A177-3AD203B41FA5}">
                      <a16:colId xmlns:a16="http://schemas.microsoft.com/office/drawing/2014/main" val="3981662160"/>
                    </a:ext>
                  </a:extLst>
                </a:gridCol>
                <a:gridCol w="717600">
                  <a:extLst>
                    <a:ext uri="{9D8B030D-6E8A-4147-A177-3AD203B41FA5}">
                      <a16:colId xmlns:a16="http://schemas.microsoft.com/office/drawing/2014/main" val="2496441178"/>
                    </a:ext>
                  </a:extLst>
                </a:gridCol>
                <a:gridCol w="1004900">
                  <a:extLst>
                    <a:ext uri="{9D8B030D-6E8A-4147-A177-3AD203B41FA5}">
                      <a16:colId xmlns:a16="http://schemas.microsoft.com/office/drawing/2014/main" val="1150096154"/>
                    </a:ext>
                  </a:extLst>
                </a:gridCol>
                <a:gridCol w="1052423">
                  <a:extLst>
                    <a:ext uri="{9D8B030D-6E8A-4147-A177-3AD203B41FA5}">
                      <a16:colId xmlns:a16="http://schemas.microsoft.com/office/drawing/2014/main" val="556049783"/>
                    </a:ext>
                  </a:extLst>
                </a:gridCol>
              </a:tblGrid>
              <a:tr h="1058126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Energy in cm (keV) [from STARLIB]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Jpi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Strength (eV) [from STARLIB] 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error (eV)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Strength (eV) [from THM] 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error (eV)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extLst>
                  <a:ext uri="{0D108BD9-81ED-4DB2-BD59-A6C34878D82A}">
                    <a16:rowId xmlns:a16="http://schemas.microsoft.com/office/drawing/2014/main" val="2072945906"/>
                  </a:ext>
                </a:extLst>
              </a:tr>
              <a:tr h="31158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71.5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2+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2.47E-14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up lim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8.23E-15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up lim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extLst>
                  <a:ext uri="{0D108BD9-81ED-4DB2-BD59-A6C34878D82A}">
                    <a16:rowId xmlns:a16="http://schemas.microsoft.com/office/drawing/2014/main" val="481465185"/>
                  </a:ext>
                </a:extLst>
              </a:tr>
              <a:tr h="31158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84.3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1-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2.60E-13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up </a:t>
                      </a:r>
                      <a:r>
                        <a:rPr lang="it-IT" sz="1600" u="none" strike="noStrike" dirty="0" err="1">
                          <a:effectLst/>
                        </a:rPr>
                        <a:t>lim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1.67E-14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3.2E-15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extLst>
                  <a:ext uri="{0D108BD9-81ED-4DB2-BD59-A6C34878D82A}">
                    <a16:rowId xmlns:a16="http://schemas.microsoft.com/office/drawing/2014/main" val="4145562977"/>
                  </a:ext>
                </a:extLst>
              </a:tr>
              <a:tr h="31158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effectLst/>
                        </a:rPr>
                        <a:t>193.5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2+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3.74E-07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up </a:t>
                      </a:r>
                      <a:r>
                        <a:rPr lang="it-IT" sz="1600" u="none" strike="noStrike" dirty="0" err="1">
                          <a:effectLst/>
                        </a:rPr>
                        <a:t>lim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2.50E-07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up lim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extLst>
                  <a:ext uri="{0D108BD9-81ED-4DB2-BD59-A6C34878D82A}">
                    <a16:rowId xmlns:a16="http://schemas.microsoft.com/office/drawing/2014/main" val="2436613736"/>
                  </a:ext>
                </a:extLst>
              </a:tr>
              <a:tr h="31158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214.7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3-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1.13E-07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up </a:t>
                      </a:r>
                      <a:r>
                        <a:rPr lang="it-IT" sz="1600" u="none" strike="noStrike" dirty="0" err="1">
                          <a:effectLst/>
                        </a:rPr>
                        <a:t>lim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4.36E-08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up lim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extLst>
                  <a:ext uri="{0D108BD9-81ED-4DB2-BD59-A6C34878D82A}">
                    <a16:rowId xmlns:a16="http://schemas.microsoft.com/office/drawing/2014/main" val="1071938452"/>
                  </a:ext>
                </a:extLst>
              </a:tr>
              <a:tr h="31158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486.74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2+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0.11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0.05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0.107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0.021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extLst>
                  <a:ext uri="{0D108BD9-81ED-4DB2-BD59-A6C34878D82A}">
                    <a16:rowId xmlns:a16="http://schemas.microsoft.com/office/drawing/2014/main" val="2763041955"/>
                  </a:ext>
                </a:extLst>
              </a:tr>
              <a:tr h="31158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609.49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3-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0.275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0.069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0.245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0.054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extLst>
                  <a:ext uri="{0D108BD9-81ED-4DB2-BD59-A6C34878D82A}">
                    <a16:rowId xmlns:a16="http://schemas.microsoft.com/office/drawing/2014/main" val="630176400"/>
                  </a:ext>
                </a:extLst>
              </a:tr>
              <a:tr h="31158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705.08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1-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0.52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0.13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0.261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0.065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extLst>
                  <a:ext uri="{0D108BD9-81ED-4DB2-BD59-A6C34878D82A}">
                    <a16:rowId xmlns:a16="http://schemas.microsoft.com/office/drawing/2014/main" val="2603211562"/>
                  </a:ext>
                </a:extLst>
              </a:tr>
              <a:tr h="31158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855.85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3-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0.83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0.21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0.61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0.35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extLst>
                  <a:ext uri="{0D108BD9-81ED-4DB2-BD59-A6C34878D82A}">
                    <a16:rowId xmlns:a16="http://schemas.microsoft.com/office/drawing/2014/main" val="3810320946"/>
                  </a:ext>
                </a:extLst>
              </a:tr>
              <a:tr h="560428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903.54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3-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4.3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0.4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4.20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0.38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extLst>
                  <a:ext uri="{0D108BD9-81ED-4DB2-BD59-A6C34878D82A}">
                    <a16:rowId xmlns:a16="http://schemas.microsoft.com/office/drawing/2014/main" val="555905289"/>
                  </a:ext>
                </a:extLst>
              </a:tr>
              <a:tr h="31158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1140.88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2+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  <a:latin typeface="Neue Haas Grotesk Text Pro" panose="020B0504020202020204" pitchFamily="34" charset="77"/>
                        </a:rPr>
                        <a:t>79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Neue Haas Grotesk Text Pro" panose="020B0504020202020204" pitchFamily="34" charset="77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  <a:latin typeface="Neue Haas Grotesk Text Pro" panose="020B0504020202020204" pitchFamily="34" charset="77"/>
                        </a:rPr>
                        <a:t>27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Neue Haas Grotesk Text Pro" panose="020B0504020202020204" pitchFamily="34" charset="77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Neue Haas Grotesk Text Pro" panose="020B0504020202020204" pitchFamily="34" charset="77"/>
                        </a:rPr>
                        <a:t>73</a:t>
                      </a: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Neue Haas Grotesk Text Pro" panose="020B0504020202020204" pitchFamily="34" charset="77"/>
                        </a:rPr>
                        <a:t>14</a:t>
                      </a:r>
                    </a:p>
                  </a:txBody>
                  <a:tcPr marL="12961" marR="12961" marT="12961" marB="0" anchor="ctr"/>
                </a:tc>
                <a:extLst>
                  <a:ext uri="{0D108BD9-81ED-4DB2-BD59-A6C34878D82A}">
                    <a16:rowId xmlns:a16="http://schemas.microsoft.com/office/drawing/2014/main" val="2700832212"/>
                  </a:ext>
                </a:extLst>
              </a:tr>
              <a:tr h="31158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1316.7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2+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  <a:latin typeface="Neue Haas Grotesk Text Pro" panose="020B0504020202020204" pitchFamily="34" charset="77"/>
                        </a:rPr>
                        <a:t>137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Neue Haas Grotesk Text Pro" panose="020B0504020202020204" pitchFamily="34" charset="77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  <a:latin typeface="Neue Haas Grotesk Text Pro" panose="020B0504020202020204" pitchFamily="34" charset="77"/>
                        </a:rPr>
                        <a:t>47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Neue Haas Grotesk Text Pro" panose="020B0504020202020204" pitchFamily="34" charset="77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  <a:latin typeface="Neue Haas Grotesk Text Pro" panose="020B0504020202020204" pitchFamily="34" charset="77"/>
                        </a:rPr>
                        <a:t>124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Neue Haas Grotesk Text Pro" panose="020B0504020202020204" pitchFamily="34" charset="77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Neue Haas Grotesk Text Pro" panose="020B0504020202020204" pitchFamily="34" charset="77"/>
                        </a:rPr>
                        <a:t>28</a:t>
                      </a:r>
                    </a:p>
                  </a:txBody>
                  <a:tcPr marL="12961" marR="12961" marT="12961" marB="0" anchor="ctr"/>
                </a:tc>
                <a:extLst>
                  <a:ext uri="{0D108BD9-81ED-4DB2-BD59-A6C34878D82A}">
                    <a16:rowId xmlns:a16="http://schemas.microsoft.com/office/drawing/2014/main" val="2724715490"/>
                  </a:ext>
                </a:extLst>
              </a:tr>
              <a:tr h="31158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1388.8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1-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  <a:latin typeface="Neue Haas Grotesk Text Pro" panose="020B0504020202020204" pitchFamily="34" charset="77"/>
                        </a:rPr>
                        <a:t>54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Neue Haas Grotesk Text Pro" panose="020B0504020202020204" pitchFamily="34" charset="77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  <a:latin typeface="Neue Haas Grotesk Text Pro" panose="020B0504020202020204" pitchFamily="34" charset="77"/>
                        </a:rPr>
                        <a:t>15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Neue Haas Grotesk Text Pro" panose="020B0504020202020204" pitchFamily="34" charset="77"/>
                      </a:endParaRP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Neue Haas Grotesk Text Pro" panose="020B0504020202020204" pitchFamily="34" charset="77"/>
                        </a:rPr>
                        <a:t>61</a:t>
                      </a:r>
                    </a:p>
                  </a:txBody>
                  <a:tcPr marL="12961" marR="12961" marT="129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Neue Haas Grotesk Text Pro" panose="020B0504020202020204" pitchFamily="34" charset="77"/>
                        </a:rPr>
                        <a:t>12</a:t>
                      </a:r>
                    </a:p>
                  </a:txBody>
                  <a:tcPr marL="12961" marR="12961" marT="12961" marB="0" anchor="ctr"/>
                </a:tc>
                <a:extLst>
                  <a:ext uri="{0D108BD9-81ED-4DB2-BD59-A6C34878D82A}">
                    <a16:rowId xmlns:a16="http://schemas.microsoft.com/office/drawing/2014/main" val="7237798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03420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A1756621-B4BC-F844-9238-AC5A21A3D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7652" y="1300630"/>
            <a:ext cx="3231136" cy="323113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C3D45C1-0318-F84C-BB90-BCA7F40A8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3414" y="2142704"/>
            <a:ext cx="3429001" cy="3429001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21434A27-C1C1-6246-8772-38A15B016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full calculation using STARLIB (by Philip </a:t>
            </a:r>
            <a:r>
              <a:rPr lang="en-US" dirty="0" err="1"/>
              <a:t>Adsley</a:t>
            </a:r>
            <a:r>
              <a:rPr lang="en-US" dirty="0"/>
              <a:t>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B7B0636-5540-4E48-9BDA-BF4B91855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375611"/>
            <a:ext cx="2498141" cy="3694176"/>
          </a:xfrm>
        </p:spPr>
        <p:txBody>
          <a:bodyPr>
            <a:normAutofit/>
          </a:bodyPr>
          <a:lstStyle/>
          <a:p>
            <a:r>
              <a:rPr lang="en-US" dirty="0"/>
              <a:t>We run the full </a:t>
            </a:r>
            <a:r>
              <a:rPr lang="en-US"/>
              <a:t>code (for </a:t>
            </a:r>
            <a:r>
              <a:rPr lang="en-US" dirty="0"/>
              <a:t>STARLIB and STARLIB+THM replacing our results in the standard input)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825398F-BD81-4947-A088-9E42E6D7B259}"/>
              </a:ext>
            </a:extLst>
          </p:cNvPr>
          <p:cNvSpPr txBox="1"/>
          <p:nvPr/>
        </p:nvSpPr>
        <p:spPr>
          <a:xfrm>
            <a:off x="9687765" y="2148140"/>
            <a:ext cx="24115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The green line is the THM recommended rate </a:t>
            </a: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43F5C39C-5A31-0F4E-A8FA-9D8475774BCE}"/>
              </a:ext>
            </a:extLst>
          </p:cNvPr>
          <p:cNvCxnSpPr>
            <a:cxnSpLocks/>
          </p:cNvCxnSpPr>
          <p:nvPr/>
        </p:nvCxnSpPr>
        <p:spPr>
          <a:xfrm flipH="1" flipV="1">
            <a:off x="3784556" y="3429000"/>
            <a:ext cx="1094682" cy="2459737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44FF30D9-632E-254B-8513-D06296A27771}"/>
              </a:ext>
            </a:extLst>
          </p:cNvPr>
          <p:cNvCxnSpPr>
            <a:cxnSpLocks/>
          </p:cNvCxnSpPr>
          <p:nvPr/>
        </p:nvCxnSpPr>
        <p:spPr>
          <a:xfrm flipV="1">
            <a:off x="5862415" y="3182644"/>
            <a:ext cx="1450349" cy="2706093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BB0A6B3-8D22-5545-9ABB-C96DF61360E7}"/>
              </a:ext>
            </a:extLst>
          </p:cNvPr>
          <p:cNvSpPr txBox="1"/>
          <p:nvPr/>
        </p:nvSpPr>
        <p:spPr>
          <a:xfrm>
            <a:off x="3298678" y="5986194"/>
            <a:ext cx="413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Is the upper limit for the resonance at about 200 keV overestimated?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32DC72AF-E6C0-4447-A726-22C7C546E1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3623" y="3786531"/>
            <a:ext cx="3547398" cy="295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752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F1B170-3889-FD48-B456-A29A44805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aseline="30000"/>
              <a:t>27</a:t>
            </a:r>
            <a:r>
              <a:rPr lang="en-US"/>
              <a:t>Al: an ingredient in multimessenger astronomy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3289920-A6DB-5241-8A77-ED299CB9DC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MgAl cycle in massive stars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775C698-2254-1248-A977-FED453A35F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8490" y="3196562"/>
            <a:ext cx="2873845" cy="296851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It is ignited at temperatures &gt; 0.03 GK and it is important to determine the abundances of medium mass nuclei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7ED9F36-56A2-FD46-A777-3730F66861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baseline="30000" dirty="0"/>
              <a:t>26</a:t>
            </a:r>
            <a:r>
              <a:rPr lang="en-US" dirty="0"/>
              <a:t>Al/</a:t>
            </a:r>
            <a:r>
              <a:rPr lang="en-US" baseline="30000" dirty="0"/>
              <a:t>27</a:t>
            </a:r>
            <a:r>
              <a:rPr lang="en-US" dirty="0"/>
              <a:t>Al abundance ratio</a:t>
            </a:r>
          </a:p>
        </p:txBody>
      </p:sp>
      <p:sp>
        <p:nvSpPr>
          <p:cNvPr id="10" name="Segnaposto contenuto 3">
            <a:extLst>
              <a:ext uri="{FF2B5EF4-FFF2-40B4-BE49-F238E27FC236}">
                <a16:creationId xmlns:a16="http://schemas.microsoft.com/office/drawing/2014/main" id="{80C50F0A-568B-DB40-A073-BB1D1379F2E0}"/>
              </a:ext>
            </a:extLst>
          </p:cNvPr>
          <p:cNvSpPr txBox="1">
            <a:spLocks/>
          </p:cNvSpPr>
          <p:nvPr/>
        </p:nvSpPr>
        <p:spPr>
          <a:xfrm>
            <a:off x="5846065" y="3196506"/>
            <a:ext cx="6157445" cy="32673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aseline="30000" dirty="0"/>
              <a:t>26</a:t>
            </a:r>
            <a:r>
              <a:rPr lang="en-US" sz="1600" dirty="0"/>
              <a:t>Al abundance is used to estimate the number of Galactic neutron stars and, therefore, of neutron star mergers (sources of GW)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The </a:t>
            </a:r>
            <a:r>
              <a:rPr lang="en-US" sz="1600" baseline="30000" dirty="0"/>
              <a:t>26</a:t>
            </a:r>
            <a:r>
              <a:rPr lang="en-US" sz="1600" dirty="0"/>
              <a:t>Al/</a:t>
            </a:r>
            <a:r>
              <a:rPr lang="en-US" sz="1600" baseline="30000" dirty="0"/>
              <a:t>27</a:t>
            </a:r>
            <a:r>
              <a:rPr lang="en-US" sz="1600" dirty="0"/>
              <a:t>Al is generally </a:t>
            </a:r>
          </a:p>
          <a:p>
            <a:pPr marL="0" indent="0">
              <a:buNone/>
            </a:pPr>
            <a:r>
              <a:rPr lang="en-US" sz="1600" dirty="0"/>
              <a:t>estimated, so it is </a:t>
            </a:r>
          </a:p>
          <a:p>
            <a:pPr marL="0" indent="0">
              <a:buNone/>
            </a:pPr>
            <a:r>
              <a:rPr lang="en-US" sz="1600" dirty="0"/>
              <a:t>influenced by </a:t>
            </a:r>
            <a:r>
              <a:rPr lang="en-US" sz="1600" baseline="30000" dirty="0"/>
              <a:t>27</a:t>
            </a:r>
            <a:r>
              <a:rPr lang="en-US" sz="1600" dirty="0"/>
              <a:t>Al </a:t>
            </a:r>
          </a:p>
          <a:p>
            <a:pPr marL="0" indent="0">
              <a:buNone/>
            </a:pPr>
            <a:r>
              <a:rPr lang="en-US" sz="1600" dirty="0"/>
              <a:t>abundance predictions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5318647A-8571-994C-98DB-77587716F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9162" y="4017548"/>
            <a:ext cx="3700592" cy="2350376"/>
          </a:xfrm>
          <a:prstGeom prst="rect">
            <a:avLst/>
          </a:prstGeom>
        </p:spPr>
      </p:pic>
      <p:pic>
        <p:nvPicPr>
          <p:cNvPr id="13" name="Immagine 22">
            <a:extLst>
              <a:ext uri="{FF2B5EF4-FFF2-40B4-BE49-F238E27FC236}">
                <a16:creationId xmlns:a16="http://schemas.microsoft.com/office/drawing/2014/main" id="{D89B0BD7-246F-3C42-8F2F-811ECCD1EA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2413" y="3239124"/>
            <a:ext cx="2443781" cy="337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9276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3DB853-67D2-CD90-6597-F672B5575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astrophysical consequences 1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9249D3D-8669-9376-ADCC-EE24B099D16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Closure of the </a:t>
            </a:r>
            <a:r>
              <a:rPr lang="en-US" dirty="0" err="1"/>
              <a:t>MgAl</a:t>
            </a:r>
            <a:r>
              <a:rPr lang="en-US" dirty="0"/>
              <a:t> cycle</a:t>
            </a:r>
          </a:p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 THM data seem to strengthen the fact that no closure of the cycle is to be expected, but uncertainties are large </a:t>
            </a:r>
          </a:p>
          <a:p>
            <a:r>
              <a:rPr lang="en-US" dirty="0"/>
              <a:t>More work necessary</a:t>
            </a:r>
          </a:p>
          <a:p>
            <a:r>
              <a:rPr lang="en-US" dirty="0"/>
              <a:t>Need of more accurate </a:t>
            </a:r>
            <a:r>
              <a:rPr lang="en-US" dirty="0" err="1"/>
              <a:t>p,</a:t>
            </a:r>
            <a:r>
              <a:rPr lang="en-US" dirty="0" err="1">
                <a:latin typeface="Symbol" pitchFamily="2" charset="2"/>
              </a:rPr>
              <a:t>g</a:t>
            </a:r>
            <a:r>
              <a:rPr lang="en-US" dirty="0"/>
              <a:t> S-factor</a:t>
            </a:r>
          </a:p>
        </p:txBody>
      </p:sp>
      <p:pic>
        <p:nvPicPr>
          <p:cNvPr id="11" name="Segnaposto contenuto 10">
            <a:extLst>
              <a:ext uri="{FF2B5EF4-FFF2-40B4-BE49-F238E27FC236}">
                <a16:creationId xmlns:a16="http://schemas.microsoft.com/office/drawing/2014/main" id="{8B6B2661-1B3D-CA21-EE24-802332F1E81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76374" y="2478088"/>
            <a:ext cx="3876439" cy="3694112"/>
          </a:xfrm>
        </p:spPr>
      </p:pic>
    </p:spTree>
    <p:extLst>
      <p:ext uri="{BB962C8B-B14F-4D97-AF65-F5344CB8AC3E}">
        <p14:creationId xmlns:p14="http://schemas.microsoft.com/office/powerpoint/2010/main" val="8466908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3DB853-67D2-CD90-6597-F672B5575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astrophysical consequences 2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9249D3D-8669-9376-ADCC-EE24B099D16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We inspect the AGB evolution of intermediate mass stars at solar metallicity (Z=0.014) computed with the stellar evolution code ATON. We select the 4.5 </a:t>
            </a:r>
            <a:r>
              <a:rPr lang="en-US" dirty="0" err="1"/>
              <a:t>M</a:t>
            </a:r>
            <a:r>
              <a:rPr lang="en-US" baseline="-25000" dirty="0" err="1"/>
              <a:t>sun</a:t>
            </a:r>
            <a:r>
              <a:rPr lang="en-US" dirty="0"/>
              <a:t> (mild HBB) and 6 </a:t>
            </a:r>
            <a:r>
              <a:rPr lang="en-US" dirty="0" err="1"/>
              <a:t>M</a:t>
            </a:r>
            <a:r>
              <a:rPr lang="en-US" baseline="-25000" dirty="0" err="1"/>
              <a:t>sun</a:t>
            </a:r>
            <a:r>
              <a:rPr lang="en-US" dirty="0"/>
              <a:t> (strong HBB)</a:t>
            </a:r>
          </a:p>
          <a:p>
            <a:r>
              <a:rPr lang="en-US" dirty="0"/>
              <a:t>Negligible differences are found for 6M</a:t>
            </a:r>
            <a:r>
              <a:rPr lang="en-US" baseline="-25000" dirty="0"/>
              <a:t>sun</a:t>
            </a:r>
            <a:r>
              <a:rPr lang="en-US" dirty="0"/>
              <a:t>: the temperatures at the base of the envelope are so hot (&gt;80 MK) that the </a:t>
            </a:r>
            <a:r>
              <a:rPr lang="en-US" baseline="30000" dirty="0"/>
              <a:t>27</a:t>
            </a:r>
            <a:r>
              <a:rPr lang="en-US" dirty="0"/>
              <a:t>Al(</a:t>
            </a:r>
            <a:r>
              <a:rPr lang="en-US" dirty="0" err="1"/>
              <a:t>p,</a:t>
            </a:r>
            <a:r>
              <a:rPr lang="en-US" dirty="0" err="1">
                <a:latin typeface="Symbol" pitchFamily="2" charset="2"/>
              </a:rPr>
              <a:t>g</a:t>
            </a:r>
            <a:r>
              <a:rPr lang="en-US" dirty="0"/>
              <a:t>)</a:t>
            </a:r>
            <a:r>
              <a:rPr lang="en-US" baseline="30000" dirty="0"/>
              <a:t>28</a:t>
            </a:r>
            <a:r>
              <a:rPr lang="en-US" dirty="0"/>
              <a:t>Si channel is dominant</a:t>
            </a:r>
          </a:p>
          <a:p>
            <a:r>
              <a:rPr lang="en-US" dirty="0"/>
              <a:t>For 4.5M</a:t>
            </a:r>
            <a:r>
              <a:rPr lang="en-US" baseline="-25000" dirty="0"/>
              <a:t>sun</a:t>
            </a:r>
            <a:r>
              <a:rPr lang="en-US" dirty="0"/>
              <a:t> we find a 5% increase in the surface 27Al when the new rates for </a:t>
            </a:r>
            <a:r>
              <a:rPr lang="en-US" baseline="30000" dirty="0"/>
              <a:t>27</a:t>
            </a:r>
            <a:r>
              <a:rPr lang="en-US" dirty="0"/>
              <a:t>Al(</a:t>
            </a:r>
            <a:r>
              <a:rPr lang="en-US" dirty="0" err="1"/>
              <a:t>p,</a:t>
            </a:r>
            <a:r>
              <a:rPr lang="en-US" dirty="0" err="1">
                <a:latin typeface="Symbol" pitchFamily="2" charset="2"/>
              </a:rPr>
              <a:t>a</a:t>
            </a:r>
            <a:r>
              <a:rPr lang="en-US" dirty="0"/>
              <a:t>)</a:t>
            </a:r>
            <a:r>
              <a:rPr lang="en-US" baseline="30000" dirty="0"/>
              <a:t>24</a:t>
            </a:r>
            <a:r>
              <a:rPr lang="en-US" dirty="0"/>
              <a:t>Mg are adopted, a difference that rises to 25% when the lower limits are used.</a:t>
            </a:r>
          </a:p>
          <a:p>
            <a:endParaRPr lang="en-US" dirty="0"/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D6702337-755E-1C52-92DF-001AE49B03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44401" y="2478088"/>
            <a:ext cx="3940386" cy="3694112"/>
          </a:xfrm>
        </p:spPr>
      </p:pic>
    </p:spTree>
    <p:extLst>
      <p:ext uri="{BB962C8B-B14F-4D97-AF65-F5344CB8AC3E}">
        <p14:creationId xmlns:p14="http://schemas.microsoft.com/office/powerpoint/2010/main" val="35300968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904FDD-B754-FE40-AB9E-E716F768B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Concluding remarks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3A63F5E-6B8F-B643-B7E9-3C9D2BF5E1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Right after the lockdown, we managed to mount, run and complete a full experiment with no covid-19 cases</a:t>
            </a:r>
          </a:p>
          <a:p>
            <a:r>
              <a:rPr lang="en-US" dirty="0"/>
              <a:t>The experiment and the analysis were unexpectedly smooth, the analysis quick and standard</a:t>
            </a:r>
          </a:p>
          <a:p>
            <a:r>
              <a:rPr lang="en-US" dirty="0"/>
              <a:t>We could explore the whole energy region of astrophysical interest for the alpha 0 channel. For alpha 1 it is possible, but statistics is low</a:t>
            </a:r>
          </a:p>
          <a:p>
            <a:r>
              <a:rPr lang="en-US" dirty="0"/>
              <a:t>We could extract the strength of the 84 keV resonance and set more stringent upper limits</a:t>
            </a:r>
          </a:p>
          <a:p>
            <a:r>
              <a:rPr lang="en-US" dirty="0"/>
              <a:t>The calculated rate is about 3 times lower at </a:t>
            </a:r>
            <a:r>
              <a:rPr lang="en-US" dirty="0" err="1"/>
              <a:t>astrophysically</a:t>
            </a:r>
            <a:r>
              <a:rPr lang="en-US" dirty="0"/>
              <a:t> relevant temperatures than presently assumed</a:t>
            </a:r>
          </a:p>
        </p:txBody>
      </p:sp>
    </p:spTree>
    <p:extLst>
      <p:ext uri="{BB962C8B-B14F-4D97-AF65-F5344CB8AC3E}">
        <p14:creationId xmlns:p14="http://schemas.microsoft.com/office/powerpoint/2010/main" val="35523511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DF84DE-0651-F844-BB3B-5FD5F3F04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Thanks to: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F68AE01-ADFA-DE43-A222-1FE2EEB2F5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036589"/>
            <a:ext cx="10168128" cy="2041425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The director for authorizing the experiment</a:t>
            </a:r>
          </a:p>
          <a:p>
            <a:r>
              <a:rPr lang="en-US" dirty="0"/>
              <a:t>The technical staff of LNS </a:t>
            </a:r>
          </a:p>
          <a:p>
            <a:r>
              <a:rPr lang="en-US" dirty="0"/>
              <a:t>Philip </a:t>
            </a:r>
            <a:r>
              <a:rPr lang="en-US" dirty="0" err="1"/>
              <a:t>Adsley</a:t>
            </a:r>
            <a:r>
              <a:rPr lang="en-US" dirty="0"/>
              <a:t> for running STARLIB</a:t>
            </a:r>
          </a:p>
          <a:p>
            <a:r>
              <a:rPr lang="en-US" dirty="0"/>
              <a:t>Flavia </a:t>
            </a:r>
            <a:r>
              <a:rPr lang="en-US" dirty="0" err="1"/>
              <a:t>Dell’Agli</a:t>
            </a:r>
            <a:r>
              <a:rPr lang="en-US" dirty="0"/>
              <a:t> for the astrophysical models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The team: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6A295FB-CA2B-5B46-9E0F-7664F68CE94E}"/>
              </a:ext>
            </a:extLst>
          </p:cNvPr>
          <p:cNvSpPr txBox="1"/>
          <p:nvPr/>
        </p:nvSpPr>
        <p:spPr>
          <a:xfrm>
            <a:off x="360578" y="5730765"/>
            <a:ext cx="7792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S. </a:t>
            </a:r>
            <a:r>
              <a:rPr lang="en-US" sz="2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Palmerini</a:t>
            </a:r>
            <a:r>
              <a:rPr lang="en-US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et al. Eur. Phys. J. Plus (2021) 136: 898</a:t>
            </a:r>
          </a:p>
          <a:p>
            <a:pPr algn="r"/>
            <a:r>
              <a:rPr lang="en-US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M. La </a:t>
            </a:r>
            <a:r>
              <a:rPr lang="en-US" sz="2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Cognata</a:t>
            </a:r>
            <a:r>
              <a:rPr lang="en-US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et al. Phys. Lett. B (2022) 826: 136917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2D1C8A8-BC35-A037-019E-C91847A86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8224" y="5276566"/>
            <a:ext cx="1311965" cy="131196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A74B64F-EB24-BFC1-E3DE-EAA4FE1CF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6758" y="5320755"/>
            <a:ext cx="1238203" cy="123820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5722DA0-7E3E-F0BB-7F95-8515651A24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578" y="4061850"/>
            <a:ext cx="11439044" cy="98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7290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4AC098-C2EC-F648-9F9D-EFD940E98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Extraction of the upper limits/1</a:t>
            </a: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D29008A6-0377-664B-9FCB-1C2A0BD532DA}"/>
              </a:ext>
            </a:extLst>
          </p:cNvPr>
          <p:cNvSpPr txBox="1">
            <a:spLocks/>
          </p:cNvSpPr>
          <p:nvPr/>
        </p:nvSpPr>
        <p:spPr>
          <a:xfrm>
            <a:off x="295603" y="2597741"/>
            <a:ext cx="5800395" cy="3694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Below 200 keV, our data are compatible with a single resonance centered at about 80 keV, with l=1</a:t>
            </a:r>
          </a:p>
          <a:p>
            <a:r>
              <a:rPr lang="en-US" dirty="0"/>
              <a:t>For the other resonances we can provide upper limits</a:t>
            </a:r>
          </a:p>
        </p:txBody>
      </p: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2FA97A50-BFA0-534F-BFF5-A280A8A409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834" y="4836191"/>
            <a:ext cx="4033882" cy="1806011"/>
          </a:xfrm>
          <a:prstGeom prst="rect">
            <a:avLst/>
          </a:prstGeom>
        </p:spPr>
      </p:pic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15AC822C-2920-3543-8B1A-155711F552BC}"/>
              </a:ext>
            </a:extLst>
          </p:cNvPr>
          <p:cNvSpPr/>
          <p:nvPr/>
        </p:nvSpPr>
        <p:spPr>
          <a:xfrm>
            <a:off x="786834" y="6049670"/>
            <a:ext cx="4033882" cy="182880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6D0DB85-32E0-C140-9EBD-CD3B72CE0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614336" y="2509741"/>
            <a:ext cx="4360000" cy="4536000"/>
          </a:xfrm>
          <a:prstGeom prst="rect">
            <a:avLst/>
          </a:prstGeom>
        </p:spPr>
      </p:pic>
      <p:sp>
        <p:nvSpPr>
          <p:cNvPr id="9" name="Freccia bidirezionale verticale 8">
            <a:extLst>
              <a:ext uri="{FF2B5EF4-FFF2-40B4-BE49-F238E27FC236}">
                <a16:creationId xmlns:a16="http://schemas.microsoft.com/office/drawing/2014/main" id="{94E841EF-FEF0-7A4C-9C2C-4F49080550E9}"/>
              </a:ext>
            </a:extLst>
          </p:cNvPr>
          <p:cNvSpPr/>
          <p:nvPr/>
        </p:nvSpPr>
        <p:spPr>
          <a:xfrm>
            <a:off x="7836851" y="5530290"/>
            <a:ext cx="484632" cy="640079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AEA2CA9-8BC5-6E43-B214-62DCECC7350A}"/>
              </a:ext>
            </a:extLst>
          </p:cNvPr>
          <p:cNvSpPr txBox="1"/>
          <p:nvPr/>
        </p:nvSpPr>
        <p:spPr>
          <a:xfrm>
            <a:off x="10124237" y="4887876"/>
            <a:ext cx="1964245" cy="175432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Upper limit for the l=0 71.5 keV resonance is deduced from angular distributions </a:t>
            </a: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C58FE3FE-0D65-8C42-9A0D-92CEF323B508}"/>
              </a:ext>
            </a:extLst>
          </p:cNvPr>
          <p:cNvCxnSpPr/>
          <p:nvPr/>
        </p:nvCxnSpPr>
        <p:spPr>
          <a:xfrm flipH="1">
            <a:off x="8566099" y="3116275"/>
            <a:ext cx="1558138" cy="160935"/>
          </a:xfrm>
          <a:prstGeom prst="straightConnector1">
            <a:avLst/>
          </a:prstGeom>
          <a:ln w="38100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DF1DE71-55DD-5949-B44D-232DEDF1763D}"/>
              </a:ext>
            </a:extLst>
          </p:cNvPr>
          <p:cNvSpPr txBox="1"/>
          <p:nvPr/>
        </p:nvSpPr>
        <p:spPr>
          <a:xfrm>
            <a:off x="10246408" y="2892669"/>
            <a:ext cx="17199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Conservative upper limit: 36% </a:t>
            </a:r>
            <a:r>
              <a:rPr lang="en-US" dirty="0" err="1"/>
              <a:t>fo</a:t>
            </a:r>
            <a:r>
              <a:rPr lang="en-US" dirty="0"/>
              <a:t> the 84 keV resonance strength </a:t>
            </a:r>
          </a:p>
        </p:txBody>
      </p:sp>
    </p:spTree>
    <p:extLst>
      <p:ext uri="{BB962C8B-B14F-4D97-AF65-F5344CB8AC3E}">
        <p14:creationId xmlns:p14="http://schemas.microsoft.com/office/powerpoint/2010/main" val="26791092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4AC098-C2EC-F648-9F9D-EFD940E98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Extraction of the upper limits/2</a:t>
            </a: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D29008A6-0377-664B-9FCB-1C2A0BD532DA}"/>
              </a:ext>
            </a:extLst>
          </p:cNvPr>
          <p:cNvSpPr txBox="1">
            <a:spLocks/>
          </p:cNvSpPr>
          <p:nvPr/>
        </p:nvSpPr>
        <p:spPr>
          <a:xfrm>
            <a:off x="295603" y="2597741"/>
            <a:ext cx="5800395" cy="3694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Below 200 keV, our data are compatible with a single resonance centered at about 80 keV, with l=1</a:t>
            </a:r>
          </a:p>
          <a:p>
            <a:r>
              <a:rPr lang="en-US" dirty="0"/>
              <a:t>For the other resonances we can provide upper limits</a:t>
            </a:r>
          </a:p>
        </p:txBody>
      </p: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2FA97A50-BFA0-534F-BFF5-A280A8A409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834" y="4836191"/>
            <a:ext cx="4033882" cy="1806011"/>
          </a:xfrm>
          <a:prstGeom prst="rect">
            <a:avLst/>
          </a:prstGeom>
        </p:spPr>
      </p:pic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0A52A9E0-D7AF-4E44-83E4-42CF44EB39E1}"/>
              </a:ext>
            </a:extLst>
          </p:cNvPr>
          <p:cNvSpPr/>
          <p:nvPr/>
        </p:nvSpPr>
        <p:spPr>
          <a:xfrm>
            <a:off x="786834" y="6240218"/>
            <a:ext cx="4033882" cy="401983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4448DC8-F220-9443-83B9-B90695DD2F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880529" y="1106963"/>
            <a:ext cx="3532136" cy="5517139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5E452FEF-605F-5842-AAF3-87067D974E1E}"/>
              </a:ext>
            </a:extLst>
          </p:cNvPr>
          <p:cNvSpPr txBox="1"/>
          <p:nvPr/>
        </p:nvSpPr>
        <p:spPr>
          <a:xfrm>
            <a:off x="5705856" y="5631601"/>
            <a:ext cx="610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the states around 200 keV statistics is too low so the upper limits is deduced by </a:t>
            </a:r>
            <a:r>
              <a:rPr lang="en-US" dirty="0">
                <a:solidFill>
                  <a:srgbClr val="C00000"/>
                </a:solidFill>
              </a:rPr>
              <a:t>shifting the peak </a:t>
            </a:r>
            <a:r>
              <a:rPr lang="en-US" dirty="0"/>
              <a:t>by 1 energy bin and </a:t>
            </a:r>
            <a:r>
              <a:rPr lang="en-US" dirty="0">
                <a:solidFill>
                  <a:srgbClr val="C00000"/>
                </a:solidFill>
              </a:rPr>
              <a:t>adding a Gaussian </a:t>
            </a:r>
            <a:r>
              <a:rPr lang="en-US" dirty="0"/>
              <a:t>as large as possible </a:t>
            </a:r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2D933032-A253-A645-A68D-6C86DB994048}"/>
              </a:ext>
            </a:extLst>
          </p:cNvPr>
          <p:cNvCxnSpPr/>
          <p:nvPr/>
        </p:nvCxnSpPr>
        <p:spPr>
          <a:xfrm flipH="1">
            <a:off x="7541971" y="3196742"/>
            <a:ext cx="29260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5B08511C-DE24-834F-80EC-B49A06E37F07}"/>
              </a:ext>
            </a:extLst>
          </p:cNvPr>
          <p:cNvCxnSpPr/>
          <p:nvPr/>
        </p:nvCxnSpPr>
        <p:spPr>
          <a:xfrm flipV="1">
            <a:off x="7841894" y="2597741"/>
            <a:ext cx="0" cy="5990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3089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D8A07D-4731-6A4A-A554-59CF2D817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Calculation of the reaction rate: the poor man approach (for the </a:t>
            </a:r>
            <a:r>
              <a:rPr lang="en-US" dirty="0">
                <a:solidFill>
                  <a:srgbClr val="C00000"/>
                </a:solidFill>
              </a:rPr>
              <a:t>norm.@903 keV</a:t>
            </a:r>
            <a:r>
              <a:rPr lang="en-US" dirty="0"/>
              <a:t>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F21D2F9-23E7-A44E-83F9-5C49577698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679" y="2267711"/>
            <a:ext cx="4980432" cy="4231742"/>
          </a:xfrm>
        </p:spPr>
        <p:txBody>
          <a:bodyPr>
            <a:normAutofit fontScale="92500"/>
          </a:bodyPr>
          <a:lstStyle/>
          <a:p>
            <a:r>
              <a:rPr lang="en-US" dirty="0"/>
              <a:t>By using Mathematica, I built a MC code to calculate the reaction rate taking </a:t>
            </a:r>
            <a:r>
              <a:rPr lang="en-US" dirty="0">
                <a:solidFill>
                  <a:srgbClr val="C00000"/>
                </a:solidFill>
              </a:rPr>
              <a:t>lognormal distributions </a:t>
            </a:r>
            <a:r>
              <a:rPr lang="en-US" dirty="0"/>
              <a:t>for the measured strengths, and </a:t>
            </a:r>
            <a:r>
              <a:rPr lang="en-US" dirty="0">
                <a:solidFill>
                  <a:srgbClr val="C00000"/>
                </a:solidFill>
              </a:rPr>
              <a:t>Porter-Thomas distributions </a:t>
            </a:r>
            <a:r>
              <a:rPr lang="en-US" dirty="0"/>
              <a:t>in the case only upper limits are available</a:t>
            </a:r>
          </a:p>
          <a:p>
            <a:r>
              <a:rPr lang="en-US" dirty="0"/>
              <a:t>The MC included only the resonances listed in the previous table </a:t>
            </a:r>
          </a:p>
          <a:p>
            <a:r>
              <a:rPr lang="en-US" dirty="0"/>
              <a:t>The given uncertainties are 1 sigma</a:t>
            </a:r>
          </a:p>
          <a:p>
            <a:endParaRPr lang="en-US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2787CC3-220C-A148-9EAF-21EE6111A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267711"/>
            <a:ext cx="5616321" cy="423174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CF913A1-A07B-5146-9A70-D18B402DFEE9}"/>
              </a:ext>
            </a:extLst>
          </p:cNvPr>
          <p:cNvSpPr txBox="1"/>
          <p:nvPr/>
        </p:nvSpPr>
        <p:spPr>
          <a:xfrm>
            <a:off x="9823509" y="2399251"/>
            <a:ext cx="17677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Red: THM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Grey: STARLIB</a:t>
            </a:r>
          </a:p>
        </p:txBody>
      </p:sp>
      <p:sp>
        <p:nvSpPr>
          <p:cNvPr id="6" name="Fumetto 2 5">
            <a:extLst>
              <a:ext uri="{FF2B5EF4-FFF2-40B4-BE49-F238E27FC236}">
                <a16:creationId xmlns:a16="http://schemas.microsoft.com/office/drawing/2014/main" id="{47DADC1E-0FCB-A847-A5B4-00EEB3B2612F}"/>
              </a:ext>
            </a:extLst>
          </p:cNvPr>
          <p:cNvSpPr/>
          <p:nvPr/>
        </p:nvSpPr>
        <p:spPr>
          <a:xfrm>
            <a:off x="8571506" y="5064981"/>
            <a:ext cx="3083341" cy="779227"/>
          </a:xfrm>
          <a:prstGeom prst="wedgeRoundRectCallout">
            <a:avLst>
              <a:gd name="adj1" fmla="val -93670"/>
              <a:gd name="adj2" fmla="val 4933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Temperatures of interest for massive stars hydrostatic H-burning</a:t>
            </a:r>
          </a:p>
        </p:txBody>
      </p:sp>
    </p:spTree>
    <p:extLst>
      <p:ext uri="{BB962C8B-B14F-4D97-AF65-F5344CB8AC3E}">
        <p14:creationId xmlns:p14="http://schemas.microsoft.com/office/powerpoint/2010/main" val="4060360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DEB3D0-2C9E-7549-B4C0-E5F799187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aseline="30000" dirty="0"/>
              <a:t>27</a:t>
            </a:r>
            <a:r>
              <a:rPr lang="it-IT" dirty="0"/>
              <a:t>Al(</a:t>
            </a:r>
            <a:r>
              <a:rPr lang="it-IT" dirty="0" err="1"/>
              <a:t>p,</a:t>
            </a:r>
            <a:r>
              <a:rPr lang="it-IT" dirty="0" err="1">
                <a:latin typeface="Symbol" pitchFamily="2" charset="2"/>
              </a:rPr>
              <a:t>a</a:t>
            </a:r>
            <a:r>
              <a:rPr lang="it-IT" dirty="0"/>
              <a:t>)</a:t>
            </a:r>
            <a:r>
              <a:rPr lang="it-IT" baseline="30000" dirty="0"/>
              <a:t>24</a:t>
            </a:r>
            <a:r>
              <a:rPr lang="it-IT" dirty="0"/>
              <a:t>Mg status of the art</a:t>
            </a:r>
            <a:endParaRPr lang="en-US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23916BA-F907-2D43-B484-7BCCB9878B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0227" y="2615248"/>
            <a:ext cx="5087177" cy="3694112"/>
          </a:xfrm>
        </p:spPr>
      </p:pic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4B7FAB6B-A2D5-A445-8F84-23BD574039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664598" y="2277208"/>
            <a:ext cx="4051300" cy="2370992"/>
          </a:xfrm>
          <a:prstGeom prst="rect">
            <a:avLst/>
          </a:prstGeom>
        </p:spPr>
      </p:pic>
      <p:sp>
        <p:nvSpPr>
          <p:cNvPr id="8" name="Ovale 7">
            <a:extLst>
              <a:ext uri="{FF2B5EF4-FFF2-40B4-BE49-F238E27FC236}">
                <a16:creationId xmlns:a16="http://schemas.microsoft.com/office/drawing/2014/main" id="{356C5055-4172-0248-AC1B-11BBFACB131E}"/>
              </a:ext>
            </a:extLst>
          </p:cNvPr>
          <p:cNvSpPr/>
          <p:nvPr/>
        </p:nvSpPr>
        <p:spPr>
          <a:xfrm>
            <a:off x="6369269" y="2209800"/>
            <a:ext cx="3794234" cy="77513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ccia su 8">
            <a:extLst>
              <a:ext uri="{FF2B5EF4-FFF2-40B4-BE49-F238E27FC236}">
                <a16:creationId xmlns:a16="http://schemas.microsoft.com/office/drawing/2014/main" id="{446541A3-880D-554C-90A4-DD5C430DDB4A}"/>
              </a:ext>
            </a:extLst>
          </p:cNvPr>
          <p:cNvSpPr/>
          <p:nvPr/>
        </p:nvSpPr>
        <p:spPr>
          <a:xfrm rot="18099257">
            <a:off x="3205655" y="4436097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A36773C-A366-724F-B6FA-7D4D1B13D2B0}"/>
              </a:ext>
            </a:extLst>
          </p:cNvPr>
          <p:cNvSpPr txBox="1"/>
          <p:nvPr/>
        </p:nvSpPr>
        <p:spPr>
          <a:xfrm>
            <a:off x="3247177" y="5388299"/>
            <a:ext cx="2701159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Up to one order of magnitude uncertainty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C97FC64-D1FB-514D-927A-D578D3748B3D}"/>
              </a:ext>
            </a:extLst>
          </p:cNvPr>
          <p:cNvSpPr txBox="1"/>
          <p:nvPr/>
        </p:nvSpPr>
        <p:spPr>
          <a:xfrm>
            <a:off x="6664597" y="4925301"/>
            <a:ext cx="50871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most recent review [</a:t>
            </a:r>
            <a:r>
              <a:rPr lang="en-US" dirty="0" err="1"/>
              <a:t>Iliadis</a:t>
            </a:r>
            <a:r>
              <a:rPr lang="en-US" dirty="0"/>
              <a:t> et al. (2010)] shows that for most low-energy resonances only an upper limit is known </a:t>
            </a:r>
          </a:p>
          <a:p>
            <a:r>
              <a:rPr lang="en-US" dirty="0">
                <a:sym typeface="Wingdings" pitchFamily="2" charset="2"/>
              </a:rPr>
              <a:t> These resonances are the most influent for astrophysics </a:t>
            </a:r>
            <a:endParaRPr lang="en-US" dirty="0"/>
          </a:p>
        </p:txBody>
      </p: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2150C78E-EB1B-1A43-B109-B86F8EB200C1}"/>
              </a:ext>
            </a:extLst>
          </p:cNvPr>
          <p:cNvSpPr/>
          <p:nvPr/>
        </p:nvSpPr>
        <p:spPr>
          <a:xfrm>
            <a:off x="1643449" y="3076832"/>
            <a:ext cx="716692" cy="2957798"/>
          </a:xfrm>
          <a:prstGeom prst="roundRect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613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id="{32C7CA4B-1DD8-9043-975A-657F93446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3519" y="2577655"/>
            <a:ext cx="2336058" cy="1787564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28FA5116-2F7A-C14F-8F0A-13947238E904}"/>
              </a:ext>
            </a:extLst>
          </p:cNvPr>
          <p:cNvSpPr txBox="1"/>
          <p:nvPr/>
        </p:nvSpPr>
        <p:spPr>
          <a:xfrm>
            <a:off x="0" y="0"/>
            <a:ext cx="8635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The need of indirect methods: direct vs. indirect methods</a:t>
            </a:r>
          </a:p>
        </p:txBody>
      </p:sp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43D57D7D-82F5-F54F-B559-6686F014C8C9}"/>
              </a:ext>
            </a:extLst>
          </p:cNvPr>
          <p:cNvCxnSpPr/>
          <p:nvPr/>
        </p:nvCxnSpPr>
        <p:spPr>
          <a:xfrm>
            <a:off x="829358" y="3735133"/>
            <a:ext cx="231961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Box 41">
            <a:extLst>
              <a:ext uri="{FF2B5EF4-FFF2-40B4-BE49-F238E27FC236}">
                <a16:creationId xmlns:a16="http://schemas.microsoft.com/office/drawing/2014/main" id="{5D75BEF2-BF17-5E41-B10D-5342E2331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470" y="630636"/>
            <a:ext cx="466268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400" dirty="0">
                <a:solidFill>
                  <a:srgbClr val="000000"/>
                </a:solidFill>
              </a:rPr>
              <a:t>How to </a:t>
            </a:r>
            <a:r>
              <a:rPr lang="it-IT" sz="2400" dirty="0" err="1">
                <a:solidFill>
                  <a:srgbClr val="000000"/>
                </a:solidFill>
              </a:rPr>
              <a:t>measure</a:t>
            </a:r>
            <a:r>
              <a:rPr lang="it-IT" sz="2400" dirty="0">
                <a:solidFill>
                  <a:srgbClr val="000000"/>
                </a:solidFill>
              </a:rPr>
              <a:t> the </a:t>
            </a:r>
            <a:r>
              <a:rPr lang="it-IT" sz="2400" dirty="0" err="1">
                <a:solidFill>
                  <a:srgbClr val="000000"/>
                </a:solidFill>
              </a:rPr>
              <a:t>A+x</a:t>
            </a:r>
            <a:r>
              <a:rPr lang="it-IT" sz="2400" dirty="0" err="1">
                <a:solidFill>
                  <a:srgbClr val="000000"/>
                </a:solidFill>
                <a:sym typeface="Wingdings"/>
              </a:rPr>
              <a:t>c+C</a:t>
            </a:r>
            <a:r>
              <a:rPr lang="it-IT" sz="2400" dirty="0">
                <a:solidFill>
                  <a:srgbClr val="000000"/>
                </a:solidFill>
                <a:sym typeface="Wingdings"/>
              </a:rPr>
              <a:t> </a:t>
            </a:r>
            <a:r>
              <a:rPr lang="it-IT" sz="2400" dirty="0" err="1">
                <a:solidFill>
                  <a:srgbClr val="000000"/>
                </a:solidFill>
                <a:sym typeface="Wingdings"/>
              </a:rPr>
              <a:t>reaction</a:t>
            </a:r>
            <a:r>
              <a:rPr lang="it-IT" sz="2400" dirty="0">
                <a:solidFill>
                  <a:srgbClr val="000000"/>
                </a:solidFill>
                <a:sym typeface="Wingdings"/>
              </a:rPr>
              <a:t> in a </a:t>
            </a:r>
            <a:r>
              <a:rPr lang="it-IT" sz="2400" i="1" dirty="0" err="1">
                <a:solidFill>
                  <a:srgbClr val="FF0000"/>
                </a:solidFill>
                <a:sym typeface="Wingdings"/>
              </a:rPr>
              <a:t>direct</a:t>
            </a:r>
            <a:r>
              <a:rPr lang="it-IT" sz="2400" dirty="0">
                <a:solidFill>
                  <a:srgbClr val="FF0000"/>
                </a:solidFill>
                <a:sym typeface="Wingdings"/>
              </a:rPr>
              <a:t> </a:t>
            </a:r>
            <a:r>
              <a:rPr lang="it-IT" sz="2400" dirty="0">
                <a:solidFill>
                  <a:srgbClr val="000000"/>
                </a:solidFill>
                <a:sym typeface="Wingdings"/>
              </a:rPr>
              <a:t>way?</a:t>
            </a:r>
          </a:p>
        </p:txBody>
      </p: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B5FF2D18-B2FD-7F4B-878A-ABAAA43640E7}"/>
              </a:ext>
            </a:extLst>
          </p:cNvPr>
          <p:cNvCxnSpPr>
            <a:cxnSpLocks/>
          </p:cNvCxnSpPr>
          <p:nvPr/>
        </p:nvCxnSpPr>
        <p:spPr>
          <a:xfrm>
            <a:off x="3239681" y="3735133"/>
            <a:ext cx="1114758" cy="10008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C1BA05C-3103-B24E-95EC-06209B304565}"/>
              </a:ext>
            </a:extLst>
          </p:cNvPr>
          <p:cNvSpPr txBox="1"/>
          <p:nvPr/>
        </p:nvSpPr>
        <p:spPr>
          <a:xfrm>
            <a:off x="829358" y="3317239"/>
            <a:ext cx="1012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 (x)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099A3E8-E3D4-1846-85CC-7E8D051B8BC2}"/>
              </a:ext>
            </a:extLst>
          </p:cNvPr>
          <p:cNvSpPr txBox="1"/>
          <p:nvPr/>
        </p:nvSpPr>
        <p:spPr>
          <a:xfrm>
            <a:off x="3148970" y="2237793"/>
            <a:ext cx="1114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Target (A)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6C98718-8707-E34B-87E9-D803B4FE6D12}"/>
              </a:ext>
            </a:extLst>
          </p:cNvPr>
          <p:cNvSpPr txBox="1"/>
          <p:nvPr/>
        </p:nvSpPr>
        <p:spPr>
          <a:xfrm>
            <a:off x="2878110" y="4428304"/>
            <a:ext cx="12154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Reaction </a:t>
            </a:r>
          </a:p>
          <a:p>
            <a:r>
              <a:rPr lang="en-US" dirty="0"/>
              <a:t>product (c)</a:t>
            </a:r>
          </a:p>
        </p:txBody>
      </p:sp>
      <p:sp>
        <p:nvSpPr>
          <p:cNvPr id="9" name="Rettangolo arrotondato 12">
            <a:extLst>
              <a:ext uri="{FF2B5EF4-FFF2-40B4-BE49-F238E27FC236}">
                <a16:creationId xmlns:a16="http://schemas.microsoft.com/office/drawing/2014/main" id="{6A5950BC-CDA3-C647-BD55-5283F2F36542}"/>
              </a:ext>
            </a:extLst>
          </p:cNvPr>
          <p:cNvSpPr/>
          <p:nvPr/>
        </p:nvSpPr>
        <p:spPr>
          <a:xfrm>
            <a:off x="3148970" y="3251665"/>
            <a:ext cx="90711" cy="94671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0EACFC3E-A2F8-7843-8061-FFE4586DBE05}"/>
              </a:ext>
            </a:extLst>
          </p:cNvPr>
          <p:cNvSpPr/>
          <p:nvPr/>
        </p:nvSpPr>
        <p:spPr>
          <a:xfrm rot="4014896">
            <a:off x="4370218" y="4278389"/>
            <a:ext cx="285091" cy="1049595"/>
          </a:xfrm>
          <a:prstGeom prst="rect">
            <a:avLst/>
          </a:prstGeom>
          <a:scene3d>
            <a:camera prst="orthographicFront">
              <a:rot lat="0" lon="0" rev="162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D8939E3-0957-064E-BCE4-39F9766BB3FE}"/>
              </a:ext>
            </a:extLst>
          </p:cNvPr>
          <p:cNvSpPr txBox="1"/>
          <p:nvPr/>
        </p:nvSpPr>
        <p:spPr>
          <a:xfrm>
            <a:off x="4678493" y="1190037"/>
            <a:ext cx="25396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Detector </a:t>
            </a:r>
            <a:r>
              <a:rPr lang="en-US" sz="1600" dirty="0">
                <a:sym typeface="Wingdings"/>
              </a:rPr>
              <a:t> 	</a:t>
            </a:r>
          </a:p>
          <a:p>
            <a:r>
              <a:rPr lang="en-US" sz="1600" dirty="0">
                <a:sym typeface="Wingdings"/>
              </a:rPr>
              <a:t>kinematic observables</a:t>
            </a:r>
          </a:p>
          <a:p>
            <a:r>
              <a:rPr lang="en-US" sz="1600" dirty="0">
                <a:sym typeface="Wingdings"/>
              </a:rPr>
              <a:t>- Energy</a:t>
            </a:r>
          </a:p>
          <a:p>
            <a:r>
              <a:rPr lang="en-US" sz="1600" dirty="0">
                <a:sym typeface="Wingdings"/>
              </a:rPr>
              <a:t>- Emission angle</a:t>
            </a:r>
          </a:p>
          <a:p>
            <a:r>
              <a:rPr lang="en-US" sz="1600" dirty="0">
                <a:sym typeface="Wingdings"/>
              </a:rPr>
              <a:t>&amp; Particle identification</a:t>
            </a:r>
            <a:endParaRPr lang="en-US" sz="1600" dirty="0"/>
          </a:p>
        </p:txBody>
      </p:sp>
      <p:sp>
        <p:nvSpPr>
          <p:cNvPr id="12" name="Text Box 41">
            <a:extLst>
              <a:ext uri="{FF2B5EF4-FFF2-40B4-BE49-F238E27FC236}">
                <a16:creationId xmlns:a16="http://schemas.microsoft.com/office/drawing/2014/main" id="{3BB35424-B314-2142-AB1A-0D85A93AD5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5572" y="5424327"/>
            <a:ext cx="44658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400" dirty="0" err="1">
                <a:solidFill>
                  <a:srgbClr val="000000"/>
                </a:solidFill>
              </a:rPr>
              <a:t>It</a:t>
            </a:r>
            <a:r>
              <a:rPr lang="it-IT" sz="2400" dirty="0">
                <a:solidFill>
                  <a:srgbClr val="000000"/>
                </a:solidFill>
              </a:rPr>
              <a:t> </a:t>
            </a:r>
            <a:r>
              <a:rPr lang="it-IT" sz="2400" dirty="0" err="1">
                <a:solidFill>
                  <a:srgbClr val="000000"/>
                </a:solidFill>
              </a:rPr>
              <a:t>looks</a:t>
            </a:r>
            <a:r>
              <a:rPr lang="it-IT" sz="2400" dirty="0">
                <a:solidFill>
                  <a:srgbClr val="000000"/>
                </a:solidFill>
              </a:rPr>
              <a:t> </a:t>
            </a:r>
            <a:r>
              <a:rPr lang="it-IT" sz="2400" i="1" dirty="0" err="1">
                <a:solidFill>
                  <a:srgbClr val="FF0000"/>
                </a:solidFill>
              </a:rPr>
              <a:t>quite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000000"/>
                </a:solidFill>
              </a:rPr>
              <a:t>simple</a:t>
            </a:r>
            <a:r>
              <a:rPr lang="it-IT" sz="2400" dirty="0">
                <a:solidFill>
                  <a:srgbClr val="000000"/>
                </a:solidFill>
              </a:rPr>
              <a:t>!</a:t>
            </a:r>
            <a:endParaRPr lang="it-IT" sz="2400" dirty="0">
              <a:solidFill>
                <a:srgbClr val="000000"/>
              </a:solidFill>
              <a:sym typeface="Wingdings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FAB8A257-58F9-E940-BDBA-AD4D74FD0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1813" y="1551609"/>
            <a:ext cx="1837157" cy="1664199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25F786FA-AC38-A843-90E9-685168E5B7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32"/>
          <a:stretch/>
        </p:blipFill>
        <p:spPr>
          <a:xfrm>
            <a:off x="194381" y="3940385"/>
            <a:ext cx="2415295" cy="2339604"/>
          </a:xfrm>
          <a:prstGeom prst="rect">
            <a:avLst/>
          </a:prstGeom>
        </p:spPr>
      </p:pic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FA004F96-5FF9-B348-8778-3F71BF98788C}"/>
              </a:ext>
            </a:extLst>
          </p:cNvPr>
          <p:cNvSpPr/>
          <p:nvPr/>
        </p:nvSpPr>
        <p:spPr>
          <a:xfrm>
            <a:off x="6979762" y="711699"/>
            <a:ext cx="5119036" cy="60442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">
            <a:extLst>
              <a:ext uri="{FF2B5EF4-FFF2-40B4-BE49-F238E27FC236}">
                <a16:creationId xmlns:a16="http://schemas.microsoft.com/office/drawing/2014/main" id="{36B4D470-8B7E-C349-83E5-50F9990E9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83415" y="3839129"/>
            <a:ext cx="4572000" cy="247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Freccia circolare in giù 18">
            <a:extLst>
              <a:ext uri="{FF2B5EF4-FFF2-40B4-BE49-F238E27FC236}">
                <a16:creationId xmlns:a16="http://schemas.microsoft.com/office/drawing/2014/main" id="{059C56D9-7CE9-A747-8D29-0AD0CBED8E7D}"/>
              </a:ext>
            </a:extLst>
          </p:cNvPr>
          <p:cNvSpPr/>
          <p:nvPr/>
        </p:nvSpPr>
        <p:spPr>
          <a:xfrm rot="18060985">
            <a:off x="7945076" y="4510845"/>
            <a:ext cx="1216152" cy="73152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2701F7C1-B5AE-7148-891A-7874983EB3A8}"/>
              </a:ext>
            </a:extLst>
          </p:cNvPr>
          <p:cNvSpPr txBox="1"/>
          <p:nvPr/>
        </p:nvSpPr>
        <p:spPr>
          <a:xfrm>
            <a:off x="7304416" y="902459"/>
            <a:ext cx="443008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However</a:t>
            </a:r>
            <a:r>
              <a:rPr lang="en-US" dirty="0">
                <a:solidFill>
                  <a:schemeClr val="bg1"/>
                </a:solidFill>
              </a:rPr>
              <a:t>, several reasons make the low-energy region of astrophysical interest difficult to access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Coulomb barrier suppression of the cross section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Cosmic background and systematic errors due to, e.g., straggling in the target</a:t>
            </a:r>
          </a:p>
          <a:p>
            <a:pPr marL="285750" indent="-285750">
              <a:buFontTx/>
              <a:buChar char="-"/>
            </a:pPr>
            <a:r>
              <a:rPr lang="en-US" b="1" i="1" dirty="0">
                <a:solidFill>
                  <a:schemeClr val="bg1"/>
                </a:solidFill>
              </a:rPr>
              <a:t>Electron screening hiding the nuclear cross section</a:t>
            </a:r>
          </a:p>
        </p:txBody>
      </p:sp>
      <p:pic>
        <p:nvPicPr>
          <p:cNvPr id="22" name="Immagine 21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3180E301-CBEC-1745-B2F6-23401D4C9C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1260" y="6155394"/>
            <a:ext cx="3858570" cy="539546"/>
          </a:xfrm>
          <a:prstGeom prst="rect">
            <a:avLst/>
          </a:prstGeom>
          <a:ln>
            <a:solidFill>
              <a:srgbClr val="0070C0"/>
            </a:solidFill>
          </a:ln>
        </p:spPr>
      </p:pic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F897577B-3E2F-304A-9B0A-1E9E7A4FF270}"/>
              </a:ext>
            </a:extLst>
          </p:cNvPr>
          <p:cNvCxnSpPr/>
          <p:nvPr/>
        </p:nvCxnSpPr>
        <p:spPr>
          <a:xfrm flipV="1">
            <a:off x="5948341" y="5219076"/>
            <a:ext cx="1412201" cy="951153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8453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18B9DF8-401F-E14A-8F49-8155109D974E}"/>
              </a:ext>
            </a:extLst>
          </p:cNvPr>
          <p:cNvSpPr txBox="1"/>
          <p:nvPr/>
        </p:nvSpPr>
        <p:spPr>
          <a:xfrm>
            <a:off x="0" y="0"/>
            <a:ext cx="8635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The need of indirect methods: direct vs. indirect methods</a:t>
            </a:r>
          </a:p>
        </p:txBody>
      </p:sp>
      <p:sp>
        <p:nvSpPr>
          <p:cNvPr id="3" name="Freccia destra 2">
            <a:extLst>
              <a:ext uri="{FF2B5EF4-FFF2-40B4-BE49-F238E27FC236}">
                <a16:creationId xmlns:a16="http://schemas.microsoft.com/office/drawing/2014/main" id="{3D47FD89-C858-864D-BB14-DB961B4E8857}"/>
              </a:ext>
            </a:extLst>
          </p:cNvPr>
          <p:cNvSpPr/>
          <p:nvPr/>
        </p:nvSpPr>
        <p:spPr>
          <a:xfrm>
            <a:off x="1946888" y="678892"/>
            <a:ext cx="978408" cy="224934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91952A4-E803-E142-9052-E17F760FBB3C}"/>
              </a:ext>
            </a:extLst>
          </p:cNvPr>
          <p:cNvSpPr txBox="1"/>
          <p:nvPr/>
        </p:nvSpPr>
        <p:spPr>
          <a:xfrm>
            <a:off x="72344" y="1351203"/>
            <a:ext cx="189508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/>
              <a:t>Entrance</a:t>
            </a:r>
            <a:r>
              <a:rPr lang="it-IT" dirty="0"/>
              <a:t> </a:t>
            </a:r>
            <a:r>
              <a:rPr lang="it-IT" dirty="0" err="1"/>
              <a:t>channel</a:t>
            </a:r>
            <a:r>
              <a:rPr lang="it-IT" dirty="0"/>
              <a:t>:</a:t>
            </a:r>
          </a:p>
          <a:p>
            <a:pPr algn="ctr"/>
            <a:r>
              <a:rPr lang="it-IT" sz="2800" b="1" i="1" dirty="0" err="1"/>
              <a:t>A+a</a:t>
            </a:r>
            <a:endParaRPr lang="it-IT" sz="2800" b="1" i="1" dirty="0"/>
          </a:p>
        </p:txBody>
      </p:sp>
      <p:sp>
        <p:nvSpPr>
          <p:cNvPr id="5" name="Rettangolo arrotondato 7">
            <a:extLst>
              <a:ext uri="{FF2B5EF4-FFF2-40B4-BE49-F238E27FC236}">
                <a16:creationId xmlns:a16="http://schemas.microsoft.com/office/drawing/2014/main" id="{6268FA0A-40E2-C44F-8EF7-54E06DBE5EEF}"/>
              </a:ext>
            </a:extLst>
          </p:cNvPr>
          <p:cNvSpPr/>
          <p:nvPr/>
        </p:nvSpPr>
        <p:spPr>
          <a:xfrm>
            <a:off x="2925296" y="1019197"/>
            <a:ext cx="1710943" cy="1518928"/>
          </a:xfrm>
          <a:prstGeom prst="roundRect">
            <a:avLst/>
          </a:prstGeom>
          <a:gradFill flip="none" rotWithShape="1">
            <a:gsLst>
              <a:gs pos="0">
                <a:srgbClr val="000090"/>
              </a:gs>
              <a:gs pos="100000">
                <a:srgbClr val="FFFFFF"/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err="1">
                <a:solidFill>
                  <a:srgbClr val="FF0000"/>
                </a:solidFill>
              </a:rPr>
              <a:t>Several</a:t>
            </a:r>
            <a:r>
              <a:rPr lang="it-IT" sz="1600" b="1" dirty="0">
                <a:solidFill>
                  <a:srgbClr val="FF0000"/>
                </a:solidFill>
              </a:rPr>
              <a:t> </a:t>
            </a:r>
            <a:r>
              <a:rPr lang="it-IT" sz="1600" b="1" dirty="0" err="1">
                <a:solidFill>
                  <a:srgbClr val="FF0000"/>
                </a:solidFill>
              </a:rPr>
              <a:t>reaction</a:t>
            </a:r>
            <a:r>
              <a:rPr lang="it-IT" sz="1600" b="1" dirty="0">
                <a:solidFill>
                  <a:srgbClr val="FF0000"/>
                </a:solidFill>
              </a:rPr>
              <a:t> </a:t>
            </a:r>
            <a:r>
              <a:rPr lang="it-IT" sz="1600" b="1" dirty="0" err="1">
                <a:solidFill>
                  <a:srgbClr val="FF0000"/>
                </a:solidFill>
              </a:rPr>
              <a:t>mechanisms</a:t>
            </a:r>
            <a:r>
              <a:rPr lang="it-IT" sz="1600" b="1" dirty="0">
                <a:solidFill>
                  <a:srgbClr val="FF0000"/>
                </a:solidFill>
              </a:rPr>
              <a:t> link the </a:t>
            </a:r>
            <a:r>
              <a:rPr lang="it-IT" sz="1600" b="1" dirty="0" err="1">
                <a:solidFill>
                  <a:srgbClr val="FF0000"/>
                </a:solidFill>
              </a:rPr>
              <a:t>two</a:t>
            </a:r>
            <a:r>
              <a:rPr lang="it-IT" sz="1600" b="1" dirty="0">
                <a:solidFill>
                  <a:srgbClr val="FF0000"/>
                </a:solidFill>
              </a:rPr>
              <a:t> </a:t>
            </a:r>
            <a:r>
              <a:rPr lang="it-IT" sz="1600" b="1" dirty="0" err="1">
                <a:solidFill>
                  <a:srgbClr val="FF0000"/>
                </a:solidFill>
              </a:rPr>
              <a:t>channels</a:t>
            </a:r>
            <a:endParaRPr lang="it-IT" sz="1600" b="1" dirty="0">
              <a:solidFill>
                <a:srgbClr val="FF0000"/>
              </a:solidFill>
            </a:endParaRPr>
          </a:p>
        </p:txBody>
      </p:sp>
      <p:sp>
        <p:nvSpPr>
          <p:cNvPr id="6" name="Freccia destra 5">
            <a:extLst>
              <a:ext uri="{FF2B5EF4-FFF2-40B4-BE49-F238E27FC236}">
                <a16:creationId xmlns:a16="http://schemas.microsoft.com/office/drawing/2014/main" id="{5F6D4FC2-3FC2-3A4B-84CD-3FC4B78D8020}"/>
              </a:ext>
            </a:extLst>
          </p:cNvPr>
          <p:cNvSpPr/>
          <p:nvPr/>
        </p:nvSpPr>
        <p:spPr>
          <a:xfrm>
            <a:off x="4735845" y="656989"/>
            <a:ext cx="978408" cy="224934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8439076-5370-2D41-BEA8-6237F9F93D25}"/>
              </a:ext>
            </a:extLst>
          </p:cNvPr>
          <p:cNvSpPr txBox="1"/>
          <p:nvPr/>
        </p:nvSpPr>
        <p:spPr>
          <a:xfrm>
            <a:off x="5716667" y="1351203"/>
            <a:ext cx="189026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/>
              <a:t>Reaction</a:t>
            </a:r>
            <a:r>
              <a:rPr lang="it-IT" dirty="0"/>
              <a:t> </a:t>
            </a:r>
            <a:r>
              <a:rPr lang="it-IT" dirty="0" err="1"/>
              <a:t>products</a:t>
            </a:r>
            <a:endParaRPr lang="it-IT" dirty="0"/>
          </a:p>
          <a:p>
            <a:pPr algn="ctr"/>
            <a:r>
              <a:rPr lang="it-IT" sz="2800" b="1" i="1" dirty="0" err="1"/>
              <a:t>C+c</a:t>
            </a:r>
            <a:r>
              <a:rPr lang="it-IT" sz="2800" b="1" i="1" dirty="0"/>
              <a:t>+…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D8EB7C6-5AE0-6545-BB1D-1F317B929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03" y="4568082"/>
            <a:ext cx="1316229" cy="119231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6640E4C-23D2-1840-9E5E-5B71375EA0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32"/>
          <a:stretch/>
        </p:blipFill>
        <p:spPr>
          <a:xfrm>
            <a:off x="166246" y="4503761"/>
            <a:ext cx="1414047" cy="136973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AA1ADA2A-7D86-8447-ACF1-A17EA6582B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6257" y="4565922"/>
            <a:ext cx="1708786" cy="1307572"/>
          </a:xfrm>
          <a:prstGeom prst="rect">
            <a:avLst/>
          </a:prstGeom>
        </p:spPr>
      </p:pic>
      <p:sp>
        <p:nvSpPr>
          <p:cNvPr id="11" name="Più 10">
            <a:extLst>
              <a:ext uri="{FF2B5EF4-FFF2-40B4-BE49-F238E27FC236}">
                <a16:creationId xmlns:a16="http://schemas.microsoft.com/office/drawing/2014/main" id="{714BF078-81AB-7D48-8068-9661EF6C86F4}"/>
              </a:ext>
            </a:extLst>
          </p:cNvPr>
          <p:cNvSpPr/>
          <p:nvPr/>
        </p:nvSpPr>
        <p:spPr>
          <a:xfrm>
            <a:off x="5144769" y="4762508"/>
            <a:ext cx="914400" cy="914400"/>
          </a:xfrm>
          <a:prstGeom prst="mathPl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A194B68-7095-6C45-861D-C5F4EF190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2970455"/>
            <a:ext cx="786938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Calibri" pitchFamily="34" charset="0"/>
              </a:rPr>
              <a:t>Advantages include no need of low energies </a:t>
            </a:r>
            <a:r>
              <a:rPr lang="en-US" dirty="0">
                <a:latin typeface="Calibri" pitchFamily="34" charset="0"/>
                <a:sym typeface="Wingdings" pitchFamily="2" charset="2"/>
              </a:rPr>
              <a:t> no straggling, no Coulomb suppression, no electron screening</a:t>
            </a:r>
            <a:endParaRPr lang="en-US" dirty="0">
              <a:latin typeface="Calibri" pitchFamily="34" charset="0"/>
            </a:endParaRPr>
          </a:p>
          <a:p>
            <a:pPr algn="just"/>
            <a:r>
              <a:rPr lang="en-US" b="1" dirty="0">
                <a:latin typeface="Calibri" pitchFamily="34" charset="0"/>
              </a:rPr>
              <a:t>Possibility to access astrophysical energies with high accuracy </a:t>
            </a:r>
          </a:p>
          <a:p>
            <a:pPr algn="just"/>
            <a:endParaRPr lang="en-US" b="1" dirty="0">
              <a:solidFill>
                <a:srgbClr val="FF0000"/>
              </a:solidFill>
              <a:latin typeface="Calibri" pitchFamily="34" charset="0"/>
            </a:endParaRPr>
          </a:p>
          <a:p>
            <a:pPr algn="just"/>
            <a:r>
              <a:rPr lang="en-US" dirty="0">
                <a:latin typeface="Calibri" pitchFamily="34" charset="0"/>
              </a:rPr>
              <a:t>To recall the previous sketch: 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D13FD868-A5F3-1A42-B834-5D4BD341C1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4742" y="5932578"/>
            <a:ext cx="25025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000090"/>
                </a:solidFill>
                <a:latin typeface="Calibri" pitchFamily="34" charset="0"/>
              </a:rPr>
              <a:t>Nuclear reaction theory</a:t>
            </a:r>
            <a:endParaRPr lang="it-IT" dirty="0">
              <a:solidFill>
                <a:srgbClr val="000090"/>
              </a:solidFill>
              <a:latin typeface="Calibri" pitchFamily="34" charset="0"/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39C06806-0303-2344-9011-75680DD989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5701" y="4299683"/>
            <a:ext cx="1735408" cy="1573811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94271CAF-AEEF-4948-8466-3B6D7FEEE4AB}"/>
              </a:ext>
            </a:extLst>
          </p:cNvPr>
          <p:cNvSpPr/>
          <p:nvPr/>
        </p:nvSpPr>
        <p:spPr>
          <a:xfrm>
            <a:off x="166246" y="6104326"/>
            <a:ext cx="49114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/>
              <a:t>R</a:t>
            </a:r>
            <a:r>
              <a:rPr lang="it-IT" dirty="0"/>
              <a:t>. </a:t>
            </a:r>
            <a:r>
              <a:rPr lang="it-IT" dirty="0" err="1"/>
              <a:t>Tribble</a:t>
            </a:r>
            <a:r>
              <a:rPr lang="it-IT" dirty="0"/>
              <a:t> et al., Rep. </a:t>
            </a:r>
            <a:r>
              <a:rPr lang="it-IT" dirty="0" err="1"/>
              <a:t>Prog</a:t>
            </a:r>
            <a:r>
              <a:rPr lang="it-IT" dirty="0"/>
              <a:t>. </a:t>
            </a:r>
            <a:r>
              <a:rPr lang="it-IT" dirty="0" err="1"/>
              <a:t>Phys</a:t>
            </a:r>
            <a:r>
              <a:rPr lang="it-IT" dirty="0"/>
              <a:t>. </a:t>
            </a:r>
            <a:r>
              <a:rPr lang="it-IT" b="1" dirty="0"/>
              <a:t>77 </a:t>
            </a:r>
            <a:r>
              <a:rPr lang="it-IT" dirty="0"/>
              <a:t>(2014) 106901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654DB2E-829B-964C-AC20-C751F31649E3}"/>
              </a:ext>
            </a:extLst>
          </p:cNvPr>
          <p:cNvSpPr/>
          <p:nvPr/>
        </p:nvSpPr>
        <p:spPr>
          <a:xfrm>
            <a:off x="8022889" y="832248"/>
            <a:ext cx="4096767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  <a:defRPr/>
            </a:pPr>
            <a:r>
              <a:rPr lang="en-GB" b="1" dirty="0">
                <a:latin typeface="Calibri" pitchFamily="34" charset="0"/>
                <a:sym typeface="Wingdings" pitchFamily="2" charset="2"/>
              </a:rPr>
              <a:t>Nuclear reaction theory required</a:t>
            </a:r>
          </a:p>
          <a:p>
            <a:pPr algn="just" eaLnBrk="0" hangingPunct="0">
              <a:spcBef>
                <a:spcPct val="50000"/>
              </a:spcBef>
              <a:defRPr/>
            </a:pPr>
            <a:r>
              <a:rPr lang="en-GB" dirty="0">
                <a:latin typeface="Calibri" pitchFamily="34" charset="0"/>
                <a:sym typeface="Wingdings" pitchFamily="2" charset="2"/>
              </a:rPr>
              <a:t> cross checks of the methods needed</a:t>
            </a:r>
          </a:p>
          <a:p>
            <a:pPr algn="just" eaLnBrk="0" hangingPunct="0">
              <a:spcBef>
                <a:spcPct val="50000"/>
              </a:spcBef>
              <a:defRPr/>
            </a:pPr>
            <a:r>
              <a:rPr lang="en-GB" dirty="0">
                <a:latin typeface="Calibri" pitchFamily="34" charset="0"/>
                <a:sym typeface="Wingdings" pitchFamily="2" charset="2"/>
              </a:rPr>
              <a:t> possible spurious contribution </a:t>
            </a:r>
          </a:p>
          <a:p>
            <a:pPr algn="just" eaLnBrk="0" hangingPunct="0">
              <a:spcBef>
                <a:spcPct val="50000"/>
              </a:spcBef>
              <a:defRPr/>
            </a:pPr>
            <a:r>
              <a:rPr lang="en-GB" dirty="0">
                <a:latin typeface="Calibri" pitchFamily="34" charset="0"/>
                <a:sym typeface="Wingdings" pitchFamily="2" charset="2"/>
              </a:rPr>
              <a:t> additional systematic errors (is the result model independent?)</a:t>
            </a:r>
          </a:p>
        </p:txBody>
      </p: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1AD47A39-1C5D-D344-8B2A-61DF9C57A9D3}"/>
              </a:ext>
            </a:extLst>
          </p:cNvPr>
          <p:cNvSpPr/>
          <p:nvPr/>
        </p:nvSpPr>
        <p:spPr>
          <a:xfrm>
            <a:off x="8543636" y="3251200"/>
            <a:ext cx="3576020" cy="35282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AA7C0493-EA2A-C944-983F-8E932525A5B4}"/>
              </a:ext>
            </a:extLst>
          </p:cNvPr>
          <p:cNvSpPr txBox="1"/>
          <p:nvPr/>
        </p:nvSpPr>
        <p:spPr>
          <a:xfrm>
            <a:off x="8696446" y="3544107"/>
            <a:ext cx="33794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Indirect methods are especially useful in the case of reactions involving </a:t>
            </a:r>
            <a:r>
              <a:rPr lang="en-US" sz="1600" b="1" dirty="0">
                <a:solidFill>
                  <a:schemeClr val="bg1"/>
                </a:solidFill>
              </a:rPr>
              <a:t>radioactive nuclei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chemeClr val="bg1"/>
                </a:solidFill>
              </a:rPr>
              <a:t>Higher cross sections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chemeClr val="bg1"/>
                </a:solidFill>
              </a:rPr>
              <a:t>Possibility to study reactions induced by neutrons on radioactive nuclei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chemeClr val="bg1"/>
                </a:solidFill>
              </a:rPr>
              <a:t>Reactions among unstable nuclei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chemeClr val="bg1"/>
                </a:solidFill>
              </a:rPr>
              <a:t>Easier experimental procedures </a:t>
            </a:r>
          </a:p>
        </p:txBody>
      </p:sp>
    </p:spTree>
    <p:extLst>
      <p:ext uri="{BB962C8B-B14F-4D97-AF65-F5344CB8AC3E}">
        <p14:creationId xmlns:p14="http://schemas.microsoft.com/office/powerpoint/2010/main" val="2791812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FE2FAD-43FF-6647-8AE1-FBA20919F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method (see </a:t>
            </a:r>
            <a:r>
              <a:rPr lang="it-IT" dirty="0"/>
              <a:t>PRL 101, 152501 (2008)</a:t>
            </a:r>
            <a:r>
              <a:rPr lang="en-US" dirty="0"/>
              <a:t>)</a:t>
            </a:r>
          </a:p>
        </p:txBody>
      </p:sp>
      <p:grpSp>
        <p:nvGrpSpPr>
          <p:cNvPr id="4" name="Group 9">
            <a:extLst>
              <a:ext uri="{FF2B5EF4-FFF2-40B4-BE49-F238E27FC236}">
                <a16:creationId xmlns:a16="http://schemas.microsoft.com/office/drawing/2014/main" id="{5DECEB6B-26EF-D947-A0EB-26037E2CFD7D}"/>
              </a:ext>
            </a:extLst>
          </p:cNvPr>
          <p:cNvGrpSpPr/>
          <p:nvPr/>
        </p:nvGrpSpPr>
        <p:grpSpPr>
          <a:xfrm>
            <a:off x="266681" y="2286000"/>
            <a:ext cx="3979800" cy="2286000"/>
            <a:chOff x="224640" y="1836360"/>
            <a:chExt cx="3979800" cy="2286000"/>
          </a:xfrm>
        </p:grpSpPr>
        <p:sp>
          <p:nvSpPr>
            <p:cNvPr id="5" name="CustomShape 10">
              <a:extLst>
                <a:ext uri="{FF2B5EF4-FFF2-40B4-BE49-F238E27FC236}">
                  <a16:creationId xmlns:a16="http://schemas.microsoft.com/office/drawing/2014/main" id="{27FFE158-02DC-A949-896B-50678DFFEEE8}"/>
                </a:ext>
              </a:extLst>
            </p:cNvPr>
            <p:cNvSpPr/>
            <p:nvPr/>
          </p:nvSpPr>
          <p:spPr>
            <a:xfrm>
              <a:off x="224640" y="1845720"/>
              <a:ext cx="3433320" cy="2276640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" name="CustomShape 11">
              <a:extLst>
                <a:ext uri="{FF2B5EF4-FFF2-40B4-BE49-F238E27FC236}">
                  <a16:creationId xmlns:a16="http://schemas.microsoft.com/office/drawing/2014/main" id="{4F7F0B1E-513E-8F40-99D8-BD81F985841B}"/>
                </a:ext>
              </a:extLst>
            </p:cNvPr>
            <p:cNvSpPr/>
            <p:nvPr/>
          </p:nvSpPr>
          <p:spPr>
            <a:xfrm rot="1308600">
              <a:off x="281160" y="2091600"/>
              <a:ext cx="648720" cy="411840"/>
            </a:xfrm>
            <a:prstGeom prst="ellipse">
              <a:avLst/>
            </a:prstGeom>
            <a:noFill/>
            <a:ln w="316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" name="Line 12">
              <a:extLst>
                <a:ext uri="{FF2B5EF4-FFF2-40B4-BE49-F238E27FC236}">
                  <a16:creationId xmlns:a16="http://schemas.microsoft.com/office/drawing/2014/main" id="{B63A0A15-5FEC-534B-939A-DEB8AB1CD411}"/>
                </a:ext>
              </a:extLst>
            </p:cNvPr>
            <p:cNvSpPr/>
            <p:nvPr/>
          </p:nvSpPr>
          <p:spPr>
            <a:xfrm flipV="1">
              <a:off x="787320" y="3078000"/>
              <a:ext cx="1022760" cy="96480"/>
            </a:xfrm>
            <a:prstGeom prst="line">
              <a:avLst/>
            </a:prstGeom>
            <a:ln w="3168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" name="Line 13">
              <a:extLst>
                <a:ext uri="{FF2B5EF4-FFF2-40B4-BE49-F238E27FC236}">
                  <a16:creationId xmlns:a16="http://schemas.microsoft.com/office/drawing/2014/main" id="{1A99E3B3-2C18-ED45-BD29-EA044ECE0DAD}"/>
                </a:ext>
              </a:extLst>
            </p:cNvPr>
            <p:cNvSpPr/>
            <p:nvPr/>
          </p:nvSpPr>
          <p:spPr>
            <a:xfrm>
              <a:off x="1640520" y="2429280"/>
              <a:ext cx="217440" cy="607680"/>
            </a:xfrm>
            <a:prstGeom prst="line">
              <a:avLst/>
            </a:prstGeom>
            <a:ln w="3168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" name="Line 14">
              <a:extLst>
                <a:ext uri="{FF2B5EF4-FFF2-40B4-BE49-F238E27FC236}">
                  <a16:creationId xmlns:a16="http://schemas.microsoft.com/office/drawing/2014/main" id="{E85B7D0B-1D66-854F-B766-4981E6C97739}"/>
                </a:ext>
              </a:extLst>
            </p:cNvPr>
            <p:cNvSpPr/>
            <p:nvPr/>
          </p:nvSpPr>
          <p:spPr>
            <a:xfrm flipV="1">
              <a:off x="1816560" y="2364480"/>
              <a:ext cx="1019160" cy="132480"/>
            </a:xfrm>
            <a:prstGeom prst="line">
              <a:avLst/>
            </a:prstGeom>
            <a:ln w="3168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" name="Line 15">
              <a:extLst>
                <a:ext uri="{FF2B5EF4-FFF2-40B4-BE49-F238E27FC236}">
                  <a16:creationId xmlns:a16="http://schemas.microsoft.com/office/drawing/2014/main" id="{6CF063FE-9DB6-A94A-9179-240D1A43D0A1}"/>
                </a:ext>
              </a:extLst>
            </p:cNvPr>
            <p:cNvSpPr/>
            <p:nvPr/>
          </p:nvSpPr>
          <p:spPr>
            <a:xfrm>
              <a:off x="1900800" y="3115800"/>
              <a:ext cx="792720" cy="198360"/>
            </a:xfrm>
            <a:prstGeom prst="line">
              <a:avLst/>
            </a:prstGeom>
            <a:ln w="3168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" name="Line 16">
              <a:extLst>
                <a:ext uri="{FF2B5EF4-FFF2-40B4-BE49-F238E27FC236}">
                  <a16:creationId xmlns:a16="http://schemas.microsoft.com/office/drawing/2014/main" id="{C7AB9B58-424C-4B46-8529-ACCC5D3B2012}"/>
                </a:ext>
              </a:extLst>
            </p:cNvPr>
            <p:cNvSpPr/>
            <p:nvPr/>
          </p:nvSpPr>
          <p:spPr>
            <a:xfrm flipV="1">
              <a:off x="1900800" y="2990520"/>
              <a:ext cx="840240" cy="61920"/>
            </a:xfrm>
            <a:prstGeom prst="line">
              <a:avLst/>
            </a:prstGeom>
            <a:ln w="3168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" name="CustomShape 17">
              <a:extLst>
                <a:ext uri="{FF2B5EF4-FFF2-40B4-BE49-F238E27FC236}">
                  <a16:creationId xmlns:a16="http://schemas.microsoft.com/office/drawing/2014/main" id="{9B1CA6A4-569E-6143-8768-3ECCD9C18647}"/>
                </a:ext>
              </a:extLst>
            </p:cNvPr>
            <p:cNvSpPr/>
            <p:nvPr/>
          </p:nvSpPr>
          <p:spPr>
            <a:xfrm>
              <a:off x="3026880" y="1906200"/>
              <a:ext cx="418320" cy="39865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1"/>
                </a:spcBef>
              </a:pPr>
              <a:r>
                <a:rPr lang="en-US" sz="2000" b="1" strike="noStrike" spc="-1" dirty="0">
                  <a:solidFill>
                    <a:srgbClr val="000000"/>
                  </a:solidFill>
                  <a:latin typeface="Calibri"/>
                  <a:ea typeface="MS PGothic"/>
                </a:rPr>
                <a:t>n</a:t>
              </a:r>
              <a:endParaRPr lang="en-US" sz="2000" b="0" strike="noStrike" spc="-1" dirty="0">
                <a:latin typeface="Arial"/>
              </a:endParaRPr>
            </a:p>
          </p:txBody>
        </p:sp>
        <p:sp>
          <p:nvSpPr>
            <p:cNvPr id="13" name="CustomShape 18">
              <a:extLst>
                <a:ext uri="{FF2B5EF4-FFF2-40B4-BE49-F238E27FC236}">
                  <a16:creationId xmlns:a16="http://schemas.microsoft.com/office/drawing/2014/main" id="{BB05F594-5E6F-D94A-9D21-E380C4DDB942}"/>
                </a:ext>
              </a:extLst>
            </p:cNvPr>
            <p:cNvSpPr/>
            <p:nvPr/>
          </p:nvSpPr>
          <p:spPr>
            <a:xfrm>
              <a:off x="2624400" y="2904840"/>
              <a:ext cx="1580040" cy="3952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001"/>
                </a:spcBef>
              </a:pPr>
              <a:r>
                <a:rPr lang="en-US" sz="2000" b="1" strike="noStrike" spc="-1" baseline="30000" dirty="0">
                  <a:solidFill>
                    <a:srgbClr val="000000"/>
                  </a:solidFill>
                  <a:latin typeface="Calibri"/>
                  <a:ea typeface="MS PGothic"/>
                </a:rPr>
                <a:t>4</a:t>
              </a:r>
              <a:r>
                <a:rPr lang="en-US" sz="2000" b="1" strike="noStrike" spc="-1" dirty="0">
                  <a:solidFill>
                    <a:srgbClr val="000000"/>
                  </a:solidFill>
                  <a:latin typeface="Calibri"/>
                  <a:ea typeface="MS PGothic"/>
                </a:rPr>
                <a:t>He</a:t>
              </a:r>
              <a:endParaRPr lang="en-US" sz="2000" b="0" strike="noStrike" spc="-1" dirty="0">
                <a:latin typeface="Arial"/>
              </a:endParaRPr>
            </a:p>
          </p:txBody>
        </p:sp>
        <p:sp>
          <p:nvSpPr>
            <p:cNvPr id="14" name="CustomShape 19">
              <a:extLst>
                <a:ext uri="{FF2B5EF4-FFF2-40B4-BE49-F238E27FC236}">
                  <a16:creationId xmlns:a16="http://schemas.microsoft.com/office/drawing/2014/main" id="{06932509-AF30-FA4A-9C7B-2C3862876784}"/>
                </a:ext>
              </a:extLst>
            </p:cNvPr>
            <p:cNvSpPr/>
            <p:nvPr/>
          </p:nvSpPr>
          <p:spPr>
            <a:xfrm>
              <a:off x="357840" y="3273480"/>
              <a:ext cx="631440" cy="3952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001"/>
                </a:spcBef>
              </a:pPr>
              <a:r>
                <a:rPr lang="en-US" sz="2000" b="1" strike="noStrike" spc="-1" baseline="30000" dirty="0">
                  <a:solidFill>
                    <a:srgbClr val="000000"/>
                  </a:solidFill>
                  <a:latin typeface="Calibri"/>
                  <a:ea typeface="MS PGothic"/>
                </a:rPr>
                <a:t>27</a:t>
              </a:r>
              <a:r>
                <a:rPr lang="en-US" sz="2000" b="1" strike="noStrike" spc="-1" dirty="0">
                  <a:solidFill>
                    <a:srgbClr val="000000"/>
                  </a:solidFill>
                  <a:latin typeface="Calibri"/>
                  <a:ea typeface="MS PGothic"/>
                </a:rPr>
                <a:t>Al</a:t>
              </a:r>
              <a:endParaRPr lang="en-US" sz="2000" b="0" strike="noStrike" spc="-1" dirty="0">
                <a:latin typeface="Arial"/>
              </a:endParaRPr>
            </a:p>
          </p:txBody>
        </p:sp>
        <p:sp>
          <p:nvSpPr>
            <p:cNvPr id="15" name="CustomShape 20">
              <a:extLst>
                <a:ext uri="{FF2B5EF4-FFF2-40B4-BE49-F238E27FC236}">
                  <a16:creationId xmlns:a16="http://schemas.microsoft.com/office/drawing/2014/main" id="{7097F439-FDB5-7948-B641-639886A0B758}"/>
                </a:ext>
              </a:extLst>
            </p:cNvPr>
            <p:cNvSpPr/>
            <p:nvPr/>
          </p:nvSpPr>
          <p:spPr>
            <a:xfrm>
              <a:off x="579960" y="1836360"/>
              <a:ext cx="632880" cy="3945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001"/>
                </a:spcBef>
              </a:pPr>
              <a:r>
                <a:rPr lang="en-US" sz="2000" b="1" strike="noStrike" spc="-1" baseline="30000">
                  <a:solidFill>
                    <a:srgbClr val="000000"/>
                  </a:solidFill>
                  <a:latin typeface="Calibri"/>
                  <a:ea typeface="MS PGothic"/>
                </a:rPr>
                <a:t>2</a:t>
              </a:r>
              <a:r>
                <a:rPr lang="en-US" sz="2000" b="1" strike="noStrike" spc="-1">
                  <a:solidFill>
                    <a:srgbClr val="000000"/>
                  </a:solidFill>
                  <a:latin typeface="Calibri"/>
                  <a:ea typeface="MS PGothic"/>
                </a:rPr>
                <a:t>H</a:t>
              </a:r>
              <a:endParaRPr lang="en-US" sz="2000" b="0" strike="noStrike" spc="-1">
                <a:latin typeface="Arial"/>
              </a:endParaRPr>
            </a:p>
          </p:txBody>
        </p:sp>
        <p:sp>
          <p:nvSpPr>
            <p:cNvPr id="16" name="CustomShape 21">
              <a:extLst>
                <a:ext uri="{FF2B5EF4-FFF2-40B4-BE49-F238E27FC236}">
                  <a16:creationId xmlns:a16="http://schemas.microsoft.com/office/drawing/2014/main" id="{DF981DF6-8B68-774C-B770-58CAF3AC78C4}"/>
                </a:ext>
              </a:extLst>
            </p:cNvPr>
            <p:cNvSpPr/>
            <p:nvPr/>
          </p:nvSpPr>
          <p:spPr>
            <a:xfrm>
              <a:off x="2341080" y="3450600"/>
              <a:ext cx="1677240" cy="3952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001"/>
                </a:spcBef>
              </a:pPr>
              <a:r>
                <a:rPr lang="en-US" sz="2000" b="1" strike="noStrike" spc="-1" baseline="30000" dirty="0">
                  <a:solidFill>
                    <a:srgbClr val="000000"/>
                  </a:solidFill>
                  <a:latin typeface="Calibri"/>
                  <a:ea typeface="MS PGothic"/>
                </a:rPr>
                <a:t>24</a:t>
              </a:r>
              <a:r>
                <a:rPr lang="en-US" sz="2000" b="1" strike="noStrike" spc="-1" dirty="0">
                  <a:solidFill>
                    <a:srgbClr val="000000"/>
                  </a:solidFill>
                  <a:latin typeface="Calibri"/>
                  <a:ea typeface="MS PGothic"/>
                </a:rPr>
                <a:t>Mg</a:t>
              </a:r>
              <a:endParaRPr lang="en-US" sz="2000" b="0" strike="noStrike" spc="-1" dirty="0">
                <a:latin typeface="Arial"/>
              </a:endParaRPr>
            </a:p>
          </p:txBody>
        </p:sp>
        <p:sp>
          <p:nvSpPr>
            <p:cNvPr id="17" name="CustomShape 22">
              <a:extLst>
                <a:ext uri="{FF2B5EF4-FFF2-40B4-BE49-F238E27FC236}">
                  <a16:creationId xmlns:a16="http://schemas.microsoft.com/office/drawing/2014/main" id="{8E95E1F8-4127-2B44-97AF-395B714F1C2C}"/>
                </a:ext>
              </a:extLst>
            </p:cNvPr>
            <p:cNvSpPr/>
            <p:nvPr/>
          </p:nvSpPr>
          <p:spPr>
            <a:xfrm>
              <a:off x="1353600" y="2204640"/>
              <a:ext cx="758520" cy="494640"/>
            </a:xfrm>
            <a:prstGeom prst="irregularSeal2">
              <a:avLst/>
            </a:prstGeom>
            <a:solidFill>
              <a:srgbClr val="FFFF00"/>
            </a:solidFill>
            <a:ln w="316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" name="CustomShape 23">
              <a:extLst>
                <a:ext uri="{FF2B5EF4-FFF2-40B4-BE49-F238E27FC236}">
                  <a16:creationId xmlns:a16="http://schemas.microsoft.com/office/drawing/2014/main" id="{E9300871-43C7-3546-835D-8F5DE2196A0B}"/>
                </a:ext>
              </a:extLst>
            </p:cNvPr>
            <p:cNvSpPr/>
            <p:nvPr/>
          </p:nvSpPr>
          <p:spPr>
            <a:xfrm>
              <a:off x="2189520" y="2496960"/>
              <a:ext cx="785160" cy="39865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1"/>
                </a:spcBef>
              </a:pPr>
              <a:r>
                <a:rPr lang="en-US" sz="2000" b="1" strike="noStrike" spc="-1" dirty="0">
                  <a:solidFill>
                    <a:srgbClr val="000000"/>
                  </a:solidFill>
                  <a:latin typeface="Calibri"/>
                  <a:ea typeface="MS PGothic"/>
                </a:rPr>
                <a:t>p</a:t>
              </a:r>
              <a:endParaRPr lang="en-US" sz="2000" b="0" strike="noStrike" spc="-1" dirty="0">
                <a:latin typeface="Arial"/>
              </a:endParaRPr>
            </a:p>
          </p:txBody>
        </p:sp>
        <p:sp>
          <p:nvSpPr>
            <p:cNvPr id="19" name="CustomShape 24">
              <a:extLst>
                <a:ext uri="{FF2B5EF4-FFF2-40B4-BE49-F238E27FC236}">
                  <a16:creationId xmlns:a16="http://schemas.microsoft.com/office/drawing/2014/main" id="{7D57608A-547E-304C-9E83-99AE4EAD88C6}"/>
                </a:ext>
              </a:extLst>
            </p:cNvPr>
            <p:cNvSpPr/>
            <p:nvPr/>
          </p:nvSpPr>
          <p:spPr>
            <a:xfrm>
              <a:off x="1608120" y="2865600"/>
              <a:ext cx="482040" cy="393480"/>
            </a:xfrm>
            <a:prstGeom prst="ellipse">
              <a:avLst/>
            </a:prstGeom>
            <a:solidFill>
              <a:srgbClr val="000000">
                <a:alpha val="51000"/>
              </a:srgbClr>
            </a:solidFill>
            <a:ln w="316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" name="Line 25">
              <a:extLst>
                <a:ext uri="{FF2B5EF4-FFF2-40B4-BE49-F238E27FC236}">
                  <a16:creationId xmlns:a16="http://schemas.microsoft.com/office/drawing/2014/main" id="{FF575639-8716-3C48-9807-8BCCBE3054F6}"/>
                </a:ext>
              </a:extLst>
            </p:cNvPr>
            <p:cNvSpPr/>
            <p:nvPr/>
          </p:nvSpPr>
          <p:spPr>
            <a:xfrm>
              <a:off x="1024920" y="2413800"/>
              <a:ext cx="596160" cy="83160"/>
            </a:xfrm>
            <a:prstGeom prst="line">
              <a:avLst/>
            </a:prstGeom>
            <a:ln w="3168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" name="CustomShape 26">
              <a:extLst>
                <a:ext uri="{FF2B5EF4-FFF2-40B4-BE49-F238E27FC236}">
                  <a16:creationId xmlns:a16="http://schemas.microsoft.com/office/drawing/2014/main" id="{49C30C70-FCA1-354C-BCC6-926CA26335FD}"/>
                </a:ext>
              </a:extLst>
            </p:cNvPr>
            <p:cNvSpPr/>
            <p:nvPr/>
          </p:nvSpPr>
          <p:spPr>
            <a:xfrm>
              <a:off x="485280" y="3104640"/>
              <a:ext cx="212760" cy="199440"/>
            </a:xfrm>
            <a:prstGeom prst="ellipse">
              <a:avLst/>
            </a:prstGeom>
            <a:solidFill>
              <a:srgbClr val="00FF00"/>
            </a:solidFill>
            <a:ln w="316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" name="CustomShape 27">
              <a:extLst>
                <a:ext uri="{FF2B5EF4-FFF2-40B4-BE49-F238E27FC236}">
                  <a16:creationId xmlns:a16="http://schemas.microsoft.com/office/drawing/2014/main" id="{2C513157-3B9F-A04D-A2DC-C7C244A10430}"/>
                </a:ext>
              </a:extLst>
            </p:cNvPr>
            <p:cNvSpPr/>
            <p:nvPr/>
          </p:nvSpPr>
          <p:spPr>
            <a:xfrm>
              <a:off x="2757600" y="3307320"/>
              <a:ext cx="212760" cy="199440"/>
            </a:xfrm>
            <a:prstGeom prst="ellipse">
              <a:avLst/>
            </a:prstGeom>
            <a:solidFill>
              <a:srgbClr val="FF3300"/>
            </a:solidFill>
            <a:ln w="316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" name="CustomShape 28">
              <a:extLst>
                <a:ext uri="{FF2B5EF4-FFF2-40B4-BE49-F238E27FC236}">
                  <a16:creationId xmlns:a16="http://schemas.microsoft.com/office/drawing/2014/main" id="{0BE4CCC9-ECCD-064A-BB9C-4510B87AA10F}"/>
                </a:ext>
              </a:extLst>
            </p:cNvPr>
            <p:cNvSpPr/>
            <p:nvPr/>
          </p:nvSpPr>
          <p:spPr>
            <a:xfrm>
              <a:off x="1976400" y="2631960"/>
              <a:ext cx="212760" cy="199440"/>
            </a:xfrm>
            <a:prstGeom prst="ellipse">
              <a:avLst/>
            </a:prstGeom>
            <a:solidFill>
              <a:srgbClr val="000000"/>
            </a:solidFill>
            <a:ln w="316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" name="CustomShape 29">
              <a:extLst>
                <a:ext uri="{FF2B5EF4-FFF2-40B4-BE49-F238E27FC236}">
                  <a16:creationId xmlns:a16="http://schemas.microsoft.com/office/drawing/2014/main" id="{B2646627-DFC0-A34D-9730-6C79654E2FD1}"/>
                </a:ext>
              </a:extLst>
            </p:cNvPr>
            <p:cNvSpPr/>
            <p:nvPr/>
          </p:nvSpPr>
          <p:spPr>
            <a:xfrm>
              <a:off x="366840" y="2139840"/>
              <a:ext cx="212760" cy="199440"/>
            </a:xfrm>
            <a:prstGeom prst="ellipse">
              <a:avLst/>
            </a:prstGeom>
            <a:solidFill>
              <a:srgbClr val="FFFFFF"/>
            </a:solidFill>
            <a:ln w="316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" name="CustomShape 30">
              <a:extLst>
                <a:ext uri="{FF2B5EF4-FFF2-40B4-BE49-F238E27FC236}">
                  <a16:creationId xmlns:a16="http://schemas.microsoft.com/office/drawing/2014/main" id="{5DA1F40E-E36E-E74D-BCCE-46B13BFBD1DD}"/>
                </a:ext>
              </a:extLst>
            </p:cNvPr>
            <p:cNvSpPr/>
            <p:nvPr/>
          </p:nvSpPr>
          <p:spPr>
            <a:xfrm>
              <a:off x="627120" y="2252160"/>
              <a:ext cx="212760" cy="199440"/>
            </a:xfrm>
            <a:prstGeom prst="ellipse">
              <a:avLst/>
            </a:prstGeom>
            <a:solidFill>
              <a:srgbClr val="000000"/>
            </a:solidFill>
            <a:ln w="316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" name="CustomShape 31">
              <a:extLst>
                <a:ext uri="{FF2B5EF4-FFF2-40B4-BE49-F238E27FC236}">
                  <a16:creationId xmlns:a16="http://schemas.microsoft.com/office/drawing/2014/main" id="{14B21DD8-E4FD-9C4C-B2B8-C0164A1AFB2B}"/>
                </a:ext>
              </a:extLst>
            </p:cNvPr>
            <p:cNvSpPr/>
            <p:nvPr/>
          </p:nvSpPr>
          <p:spPr>
            <a:xfrm>
              <a:off x="2835720" y="2886480"/>
              <a:ext cx="212760" cy="199440"/>
            </a:xfrm>
            <a:prstGeom prst="ellipse">
              <a:avLst/>
            </a:prstGeom>
            <a:solidFill>
              <a:srgbClr val="666699"/>
            </a:solidFill>
            <a:ln w="316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" name="CustomShape 32">
              <a:extLst>
                <a:ext uri="{FF2B5EF4-FFF2-40B4-BE49-F238E27FC236}">
                  <a16:creationId xmlns:a16="http://schemas.microsoft.com/office/drawing/2014/main" id="{94EC5B4E-76D8-1E43-883E-3ABEE3E88E7C}"/>
                </a:ext>
              </a:extLst>
            </p:cNvPr>
            <p:cNvSpPr/>
            <p:nvPr/>
          </p:nvSpPr>
          <p:spPr>
            <a:xfrm>
              <a:off x="2911320" y="2229840"/>
              <a:ext cx="212760" cy="199440"/>
            </a:xfrm>
            <a:prstGeom prst="ellipse">
              <a:avLst/>
            </a:prstGeom>
            <a:solidFill>
              <a:srgbClr val="FFFFFF"/>
            </a:solidFill>
            <a:ln w="316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9" name="CustomShape 3">
            <a:extLst>
              <a:ext uri="{FF2B5EF4-FFF2-40B4-BE49-F238E27FC236}">
                <a16:creationId xmlns:a16="http://schemas.microsoft.com/office/drawing/2014/main" id="{708B6DED-E49E-5348-B6E1-41AB90A78554}"/>
              </a:ext>
            </a:extLst>
          </p:cNvPr>
          <p:cNvSpPr/>
          <p:nvPr/>
        </p:nvSpPr>
        <p:spPr>
          <a:xfrm>
            <a:off x="4099250" y="2295360"/>
            <a:ext cx="7822838" cy="11783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spcBef>
                <a:spcPts val="799"/>
              </a:spcBef>
            </a:pPr>
            <a:r>
              <a:rPr lang="en-US" sz="1600" b="1" u="sng" strike="noStrike" spc="-1" dirty="0">
                <a:solidFill>
                  <a:srgbClr val="FFFFFF"/>
                </a:solidFill>
                <a:uFillTx/>
                <a:latin typeface="Arial"/>
                <a:ea typeface="ヒラギノ角ゴ Pro W3"/>
              </a:rPr>
              <a:t>When narrow resonances dominate </a:t>
            </a:r>
            <a:r>
              <a:rPr lang="en-US" sz="1600" b="0" strike="noStrike" spc="-1" dirty="0">
                <a:solidFill>
                  <a:srgbClr val="FFFFFF"/>
                </a:solidFill>
                <a:latin typeface="Arial"/>
                <a:ea typeface="ヒラギノ角ゴ Pro W3"/>
              </a:rPr>
              <a:t>the S-factor the reaction rate can be calculated by means of the resonance </a:t>
            </a:r>
            <a:r>
              <a:rPr lang="en-US" sz="1600" b="1" u="sng" strike="noStrike" spc="-1" dirty="0">
                <a:solidFill>
                  <a:srgbClr val="FFFFFF"/>
                </a:solidFill>
                <a:uFillTx/>
                <a:latin typeface="Arial"/>
                <a:ea typeface="ヒラギノ角ゴ Pro W3"/>
              </a:rPr>
              <a:t>strengths and resonance energies only</a:t>
            </a:r>
            <a:r>
              <a:rPr lang="en-US" sz="1600" b="0" strike="noStrike" spc="-1" dirty="0">
                <a:solidFill>
                  <a:srgbClr val="FFFFFF"/>
                </a:solidFill>
                <a:latin typeface="Arial"/>
                <a:ea typeface="ヒラギノ角ゴ Pro W3"/>
              </a:rPr>
              <a:t>. Both can be deduced from the THM cross section. </a:t>
            </a:r>
          </a:p>
          <a:p>
            <a:pPr algn="ctr">
              <a:lnSpc>
                <a:spcPct val="100000"/>
              </a:lnSpc>
              <a:spcBef>
                <a:spcPts val="799"/>
              </a:spcBef>
            </a:pPr>
            <a:r>
              <a:rPr lang="en-US" sz="1600" b="0" strike="noStrike" spc="-1" dirty="0">
                <a:solidFill>
                  <a:srgbClr val="FFFFFF"/>
                </a:solidFill>
                <a:latin typeface="Arial"/>
                <a:ea typeface="ヒラギノ角ゴ Pro W3"/>
              </a:rPr>
              <a:t>Let’s focus on resonance strengths</a:t>
            </a:r>
            <a:endParaRPr lang="en-US" sz="1600" b="0" strike="noStrike" spc="-1" dirty="0">
              <a:latin typeface="Arial"/>
            </a:endParaRPr>
          </a:p>
        </p:txBody>
      </p:sp>
      <p:sp>
        <p:nvSpPr>
          <p:cNvPr id="30" name="CustomShape 6">
            <a:extLst>
              <a:ext uri="{FF2B5EF4-FFF2-40B4-BE49-F238E27FC236}">
                <a16:creationId xmlns:a16="http://schemas.microsoft.com/office/drawing/2014/main" id="{60A8CC8C-E0E5-9947-B161-393A4C5BD1B6}"/>
              </a:ext>
            </a:extLst>
          </p:cNvPr>
          <p:cNvSpPr/>
          <p:nvPr/>
        </p:nvSpPr>
        <p:spPr>
          <a:xfrm>
            <a:off x="266681" y="4655731"/>
            <a:ext cx="4290480" cy="18144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1600" b="1" strike="noStrike" spc="-1" dirty="0">
                <a:latin typeface="Arial"/>
                <a:ea typeface="ヒラギノ角ゴ Pro W3"/>
              </a:rPr>
              <a:t>What is its physical meaning?</a:t>
            </a:r>
            <a:endParaRPr lang="en-US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n-US" sz="1600" b="1" strike="noStrike" spc="-1" dirty="0">
                <a:latin typeface="Arial"/>
                <a:ea typeface="ヒラギノ角ゴ Pro W3"/>
              </a:rPr>
              <a:t>Area of the </a:t>
            </a:r>
            <a:r>
              <a:rPr lang="en-US" sz="1600" b="1" strike="noStrike" spc="-1" dirty="0" err="1">
                <a:latin typeface="Arial"/>
                <a:ea typeface="ヒラギノ角ゴ Pro W3"/>
              </a:rPr>
              <a:t>Breit</a:t>
            </a:r>
            <a:r>
              <a:rPr lang="en-US" sz="1600" b="1" strike="noStrike" spc="-1" dirty="0">
                <a:latin typeface="Arial"/>
                <a:ea typeface="ヒラギノ角ゴ Pro W3"/>
              </a:rPr>
              <a:t>-Wigner describing the resonance</a:t>
            </a:r>
            <a:endParaRPr lang="en-US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n-US" sz="1600" b="1" u="sng" strike="noStrike" spc="-1" dirty="0">
                <a:uFillTx/>
                <a:latin typeface="Arial"/>
                <a:ea typeface="ヒラギノ角ゴ Pro W3"/>
              </a:rPr>
              <a:t>Advantage: </a:t>
            </a:r>
            <a:endParaRPr lang="en-US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n-US" sz="1600" b="1" strike="noStrike" spc="-1" dirty="0">
                <a:latin typeface="Arial"/>
                <a:ea typeface="ヒラギノ角ゴ Pro W3"/>
              </a:rPr>
              <a:t>no need to know the resonance shape (moderate resolution necessary)</a:t>
            </a:r>
            <a:endParaRPr lang="en-US" sz="1600" b="0" strike="noStrike" spc="-1" dirty="0">
              <a:latin typeface="Arial"/>
            </a:endParaRPr>
          </a:p>
        </p:txBody>
      </p:sp>
      <p:pic>
        <p:nvPicPr>
          <p:cNvPr id="33" name="Immagine 32">
            <a:extLst>
              <a:ext uri="{FF2B5EF4-FFF2-40B4-BE49-F238E27FC236}">
                <a16:creationId xmlns:a16="http://schemas.microsoft.com/office/drawing/2014/main" id="{7F63C861-FEE7-1841-A1FB-C232D044C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721" y="3616469"/>
            <a:ext cx="3897981" cy="1058711"/>
          </a:xfrm>
          <a:prstGeom prst="rect">
            <a:avLst/>
          </a:prstGeom>
        </p:spPr>
      </p:pic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304F279-5A4B-D545-9500-1A30B8542779}"/>
              </a:ext>
            </a:extLst>
          </p:cNvPr>
          <p:cNvSpPr txBox="1"/>
          <p:nvPr/>
        </p:nvSpPr>
        <p:spPr>
          <a:xfrm>
            <a:off x="8902262" y="3723120"/>
            <a:ext cx="30198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strengths are calculated from resonance partial widths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 the THM approach we determine the strength in </a:t>
            </a:r>
            <a:r>
              <a:rPr lang="en-US" dirty="0" err="1"/>
              <a:t>arb.units</a:t>
            </a:r>
            <a:r>
              <a:rPr lang="en-US" dirty="0"/>
              <a:t>. Normalization to a known resonance is necessary</a:t>
            </a:r>
          </a:p>
        </p:txBody>
      </p:sp>
      <p:pic>
        <p:nvPicPr>
          <p:cNvPr id="36" name="Immagine 35" descr="Immagine che contiene testo&#10;&#10;Descrizione generata automaticamente">
            <a:extLst>
              <a:ext uri="{FF2B5EF4-FFF2-40B4-BE49-F238E27FC236}">
                <a16:creationId xmlns:a16="http://schemas.microsoft.com/office/drawing/2014/main" id="{A77FE936-8985-2747-A0E5-6DC33E768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721" y="5001037"/>
            <a:ext cx="3767032" cy="112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835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61E031-1533-494A-91D2-13EFD8725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analysis 1: detector calibration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F8DDF02-9E08-FC43-BD5B-3171E04CAF28}"/>
              </a:ext>
            </a:extLst>
          </p:cNvPr>
          <p:cNvSpPr txBox="1"/>
          <p:nvPr/>
        </p:nvSpPr>
        <p:spPr>
          <a:xfrm>
            <a:off x="464780" y="2274838"/>
            <a:ext cx="556531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Energy calibration: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Alpha sources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baseline="30000" dirty="0"/>
              <a:t>27</a:t>
            </a:r>
            <a:r>
              <a:rPr lang="en-US" dirty="0"/>
              <a:t>Al scattering off Au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D recoil off </a:t>
            </a:r>
            <a:r>
              <a:rPr lang="en-US" baseline="30000" dirty="0"/>
              <a:t>27</a:t>
            </a:r>
            <a:r>
              <a:rPr lang="en-US" dirty="0"/>
              <a:t>Al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baseline="30000" dirty="0"/>
              <a:t>12</a:t>
            </a:r>
            <a:r>
              <a:rPr lang="en-US" dirty="0"/>
              <a:t>C recoil off </a:t>
            </a:r>
            <a:r>
              <a:rPr lang="en-US" baseline="30000" dirty="0"/>
              <a:t>27</a:t>
            </a:r>
            <a:r>
              <a:rPr lang="en-US" dirty="0"/>
              <a:t>Al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baseline="30000" dirty="0"/>
              <a:t>2</a:t>
            </a:r>
            <a:r>
              <a:rPr lang="en-US" dirty="0"/>
              <a:t>H(</a:t>
            </a:r>
            <a:r>
              <a:rPr lang="en-US" baseline="30000" dirty="0"/>
              <a:t>27</a:t>
            </a:r>
            <a:r>
              <a:rPr lang="en-US" dirty="0"/>
              <a:t>Al,𝛼)</a:t>
            </a:r>
            <a:r>
              <a:rPr lang="en-US" baseline="30000" dirty="0"/>
              <a:t>25</a:t>
            </a:r>
            <a:r>
              <a:rPr lang="en-US" dirty="0"/>
              <a:t>Mg rection</a:t>
            </a:r>
          </a:p>
          <a:p>
            <a:r>
              <a:rPr lang="en-US" dirty="0"/>
              <a:t>At beam energies from 40 to 80 MeV</a:t>
            </a:r>
          </a:p>
          <a:p>
            <a:endParaRPr lang="en-US" dirty="0"/>
          </a:p>
          <a:p>
            <a:r>
              <a:rPr lang="en-US" b="1" dirty="0"/>
              <a:t>Position calibration:</a:t>
            </a:r>
          </a:p>
          <a:p>
            <a:r>
              <a:rPr lang="en-US" dirty="0"/>
              <a:t>𝝑-𝝓 vs. detector pixel correspondence was established using detector geometry and cross checked using </a:t>
            </a:r>
            <a:r>
              <a:rPr lang="en-US" baseline="30000" dirty="0"/>
              <a:t>27</a:t>
            </a:r>
            <a:r>
              <a:rPr lang="en-US" dirty="0"/>
              <a:t>Al elastic scattering on gold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EF671D8-9B21-2E4B-BBC0-000B59033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597054" y="1561094"/>
            <a:ext cx="4483165" cy="577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354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61E031-1533-494A-91D2-13EFD8725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analysis 2: channel selection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72E1FED-F175-EA43-AB69-6DE39533CABB}"/>
              </a:ext>
            </a:extLst>
          </p:cNvPr>
          <p:cNvSpPr txBox="1"/>
          <p:nvPr/>
        </p:nvSpPr>
        <p:spPr>
          <a:xfrm>
            <a:off x="6558525" y="2496528"/>
            <a:ext cx="24783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Then the </a:t>
            </a:r>
            <a:r>
              <a:rPr lang="en-US" dirty="0" err="1"/>
              <a:t>Qvalue</a:t>
            </a:r>
            <a:r>
              <a:rPr lang="en-US" dirty="0"/>
              <a:t> spectrum is reconstructed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2DE5A6B-33BE-3345-8E86-91400BCF5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177516" y="3622099"/>
            <a:ext cx="2930281" cy="301537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8F2C5DE-372A-0648-8B6F-20FE51A30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973694" y="2017275"/>
            <a:ext cx="2930282" cy="301537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2CDA8A0-30C5-F741-87A6-BCB4E0971E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195627" y="2113029"/>
            <a:ext cx="4677065" cy="4812878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F75D2E9-479A-B14A-9BFC-8D832AFB92DF}"/>
              </a:ext>
            </a:extLst>
          </p:cNvPr>
          <p:cNvSpPr txBox="1"/>
          <p:nvPr/>
        </p:nvSpPr>
        <p:spPr>
          <a:xfrm>
            <a:off x="2703216" y="4343771"/>
            <a:ext cx="2701159" cy="147732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First the mass of the undetected particle is </a:t>
            </a:r>
            <a:r>
              <a:rPr lang="en-US" b="1" u="sng" dirty="0">
                <a:solidFill>
                  <a:schemeClr val="bg1"/>
                </a:solidFill>
              </a:rPr>
              <a:t>deduced</a:t>
            </a:r>
            <a:r>
              <a:rPr lang="en-US" dirty="0">
                <a:solidFill>
                  <a:schemeClr val="bg1"/>
                </a:solidFill>
              </a:rPr>
              <a:t>:</a:t>
            </a:r>
          </a:p>
          <a:p>
            <a:r>
              <a:rPr lang="en-US" dirty="0">
                <a:solidFill>
                  <a:schemeClr val="bg1"/>
                </a:solidFill>
              </a:rPr>
              <a:t>Y=</a:t>
            </a:r>
            <a:r>
              <a:rPr lang="en-US" dirty="0" err="1">
                <a:solidFill>
                  <a:schemeClr val="bg1"/>
                </a:solidFill>
              </a:rPr>
              <a:t>E</a:t>
            </a:r>
            <a:r>
              <a:rPr lang="en-US" baseline="-25000" dirty="0" err="1">
                <a:solidFill>
                  <a:schemeClr val="bg1"/>
                </a:solidFill>
              </a:rPr>
              <a:t>beam</a:t>
            </a:r>
            <a:r>
              <a:rPr lang="en-US" dirty="0">
                <a:solidFill>
                  <a:schemeClr val="bg1"/>
                </a:solidFill>
              </a:rPr>
              <a:t>-E</a:t>
            </a:r>
            <a:r>
              <a:rPr lang="en-US" baseline="-25000" dirty="0">
                <a:solidFill>
                  <a:schemeClr val="bg1"/>
                </a:solidFill>
              </a:rPr>
              <a:t>A</a:t>
            </a:r>
            <a:r>
              <a:rPr lang="en-US" dirty="0">
                <a:solidFill>
                  <a:schemeClr val="bg1"/>
                </a:solidFill>
              </a:rPr>
              <a:t>-E</a:t>
            </a:r>
            <a:r>
              <a:rPr lang="en-US" baseline="-25000" dirty="0">
                <a:solidFill>
                  <a:schemeClr val="bg1"/>
                </a:solidFill>
              </a:rPr>
              <a:t>C</a:t>
            </a:r>
          </a:p>
          <a:p>
            <a:r>
              <a:rPr lang="en-US" dirty="0">
                <a:solidFill>
                  <a:schemeClr val="bg1"/>
                </a:solidFill>
              </a:rPr>
              <a:t>X=p</a:t>
            </a:r>
            <a:r>
              <a:rPr lang="en-US" baseline="-25000" dirty="0">
                <a:solidFill>
                  <a:schemeClr val="bg1"/>
                </a:solidFill>
              </a:rPr>
              <a:t>A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/2u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E691201-215B-F64A-993C-57EF3E16F289}"/>
              </a:ext>
            </a:extLst>
          </p:cNvPr>
          <p:cNvSpPr txBox="1"/>
          <p:nvPr/>
        </p:nvSpPr>
        <p:spPr>
          <a:xfrm>
            <a:off x="3160337" y="3748080"/>
            <a:ext cx="1816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A=1 from the fit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6834FD9-DE47-5445-AF3B-83CDE97B17B1}"/>
              </a:ext>
            </a:extLst>
          </p:cNvPr>
          <p:cNvSpPr txBox="1"/>
          <p:nvPr/>
        </p:nvSpPr>
        <p:spPr>
          <a:xfrm>
            <a:off x="9199643" y="5082435"/>
            <a:ext cx="24783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Two peaks for </a:t>
            </a:r>
            <a:r>
              <a:rPr lang="en-US" baseline="30000" dirty="0"/>
              <a:t>24</a:t>
            </a:r>
            <a:r>
              <a:rPr lang="en-US" dirty="0"/>
              <a:t>Mg </a:t>
            </a:r>
            <a:r>
              <a:rPr lang="en-US" dirty="0" err="1"/>
              <a:t>gs</a:t>
            </a:r>
            <a:r>
              <a:rPr lang="en-US" dirty="0"/>
              <a:t> and 1</a:t>
            </a:r>
            <a:r>
              <a:rPr lang="en-US" baseline="30000" dirty="0"/>
              <a:t>st</a:t>
            </a:r>
            <a:r>
              <a:rPr lang="en-US" dirty="0"/>
              <a:t> excited </a:t>
            </a:r>
          </a:p>
          <a:p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Arrows: theoretical </a:t>
            </a:r>
            <a:r>
              <a:rPr lang="en-US" dirty="0" err="1">
                <a:solidFill>
                  <a:srgbClr val="C00000"/>
                </a:solidFill>
              </a:rPr>
              <a:t>Qvalues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F5609156-3502-324D-9A9A-C4671B797B37}"/>
              </a:ext>
            </a:extLst>
          </p:cNvPr>
          <p:cNvCxnSpPr>
            <a:cxnSpLocks/>
          </p:cNvCxnSpPr>
          <p:nvPr/>
        </p:nvCxnSpPr>
        <p:spPr>
          <a:xfrm>
            <a:off x="7823200" y="3820160"/>
            <a:ext cx="0" cy="22348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E1679D94-44CB-7F45-826D-185B7AD01FC5}"/>
              </a:ext>
            </a:extLst>
          </p:cNvPr>
          <p:cNvCxnSpPr>
            <a:cxnSpLocks/>
          </p:cNvCxnSpPr>
          <p:nvPr/>
        </p:nvCxnSpPr>
        <p:spPr>
          <a:xfrm>
            <a:off x="8229600" y="3820160"/>
            <a:ext cx="0" cy="22348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3529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249458-8ECF-5442-9072-C64CFCF99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analysis 3: relative energy spectra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8E341A1-9860-9F42-BDFE-278E1BEE28C9}"/>
              </a:ext>
            </a:extLst>
          </p:cNvPr>
          <p:cNvSpPr txBox="1"/>
          <p:nvPr/>
        </p:nvSpPr>
        <p:spPr>
          <a:xfrm>
            <a:off x="372264" y="2228671"/>
            <a:ext cx="109114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baseline="30000" dirty="0"/>
              <a:t>24</a:t>
            </a:r>
            <a:r>
              <a:rPr lang="en-US" b="1" dirty="0"/>
              <a:t>Mg-𝛼 relative energy </a:t>
            </a:r>
            <a:r>
              <a:rPr lang="en-US" b="1" dirty="0">
                <a:sym typeface="Wingdings" pitchFamily="2" charset="2"/>
              </a:rPr>
              <a:t> </a:t>
            </a:r>
            <a:r>
              <a:rPr lang="en-US" b="1" baseline="30000" dirty="0">
                <a:sym typeface="Wingdings" pitchFamily="2" charset="2"/>
              </a:rPr>
              <a:t>28</a:t>
            </a:r>
            <a:r>
              <a:rPr lang="en-US" b="1" dirty="0">
                <a:sym typeface="Wingdings" pitchFamily="2" charset="2"/>
              </a:rPr>
              <a:t>Si excitation energies </a:t>
            </a:r>
            <a:r>
              <a:rPr lang="en-US" b="1" dirty="0">
                <a:solidFill>
                  <a:srgbClr val="C00000"/>
                </a:solidFill>
                <a:sym typeface="Wingdings" pitchFamily="2" charset="2"/>
              </a:rPr>
              <a:t> This is the spectrum of astrophysical interest</a:t>
            </a:r>
          </a:p>
          <a:p>
            <a:r>
              <a:rPr lang="en-US" baseline="30000" dirty="0"/>
              <a:t>24</a:t>
            </a:r>
            <a:r>
              <a:rPr lang="en-US" dirty="0"/>
              <a:t>Mg-n relative energy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baseline="30000" dirty="0">
                <a:sym typeface="Wingdings" pitchFamily="2" charset="2"/>
              </a:rPr>
              <a:t>25</a:t>
            </a:r>
            <a:r>
              <a:rPr lang="en-US" dirty="0">
                <a:sym typeface="Wingdings" pitchFamily="2" charset="2"/>
              </a:rPr>
              <a:t>Mg excitation energies  background (sequential decay)</a:t>
            </a:r>
          </a:p>
          <a:p>
            <a:r>
              <a:rPr lang="en-US" baseline="30000" dirty="0">
                <a:sym typeface="Wingdings" pitchFamily="2" charset="2"/>
              </a:rPr>
              <a:t>4</a:t>
            </a:r>
            <a:r>
              <a:rPr lang="en-US" dirty="0">
                <a:sym typeface="Wingdings" pitchFamily="2" charset="2"/>
              </a:rPr>
              <a:t>He+n </a:t>
            </a:r>
            <a:r>
              <a:rPr lang="en-US" dirty="0"/>
              <a:t>relative energy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baseline="30000" dirty="0">
                <a:sym typeface="Wingdings" pitchFamily="2" charset="2"/>
              </a:rPr>
              <a:t>5</a:t>
            </a:r>
            <a:r>
              <a:rPr lang="en-US" dirty="0">
                <a:sym typeface="Wingdings" pitchFamily="2" charset="2"/>
              </a:rPr>
              <a:t>He excitation energies  background (sequential decay)</a:t>
            </a:r>
          </a:p>
          <a:p>
            <a:endParaRPr lang="en-US" dirty="0">
              <a:sym typeface="Wingdings" pitchFamily="2" charset="2"/>
            </a:endParaRPr>
          </a:p>
          <a:p>
            <a:endParaRPr lang="en-US" dirty="0">
              <a:sym typeface="Wingdings" pitchFamily="2" charset="2"/>
            </a:endParaRPr>
          </a:p>
          <a:p>
            <a:endParaRPr lang="en-US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44E8574-668E-5A49-980B-019281404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1524" y="3257776"/>
            <a:ext cx="3548700" cy="3651748"/>
          </a:xfrm>
          <a:prstGeom prst="rect">
            <a:avLst/>
          </a:prstGeom>
        </p:spPr>
      </p:pic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F38EE36D-A90A-2D4B-A1CF-56F4AB441265}"/>
              </a:ext>
            </a:extLst>
          </p:cNvPr>
          <p:cNvCxnSpPr>
            <a:cxnSpLocks/>
          </p:cNvCxnSpPr>
          <p:nvPr/>
        </p:nvCxnSpPr>
        <p:spPr>
          <a:xfrm>
            <a:off x="4387262" y="3483856"/>
            <a:ext cx="1276271" cy="324177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83FE3207-A591-0D4D-B651-B06A134864FB}"/>
              </a:ext>
            </a:extLst>
          </p:cNvPr>
          <p:cNvCxnSpPr>
            <a:cxnSpLocks/>
          </p:cNvCxnSpPr>
          <p:nvPr/>
        </p:nvCxnSpPr>
        <p:spPr>
          <a:xfrm flipV="1">
            <a:off x="4387262" y="3808033"/>
            <a:ext cx="1276271" cy="323681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D6A96E72-D86D-AE4E-AC46-7FEAAA0F58A5}"/>
              </a:ext>
            </a:extLst>
          </p:cNvPr>
          <p:cNvCxnSpPr>
            <a:cxnSpLocks/>
          </p:cNvCxnSpPr>
          <p:nvPr/>
        </p:nvCxnSpPr>
        <p:spPr>
          <a:xfrm>
            <a:off x="5663533" y="3808033"/>
            <a:ext cx="899349" cy="0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A835A5F3-39EC-CA49-AC6A-4DD1E8EC7FB8}"/>
              </a:ext>
            </a:extLst>
          </p:cNvPr>
          <p:cNvCxnSpPr>
            <a:cxnSpLocks/>
          </p:cNvCxnSpPr>
          <p:nvPr/>
        </p:nvCxnSpPr>
        <p:spPr>
          <a:xfrm flipV="1">
            <a:off x="6562882" y="3483856"/>
            <a:ext cx="1276271" cy="323681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62FDDDB2-6FCB-6D4B-ABAA-19C2D691A2D6}"/>
              </a:ext>
            </a:extLst>
          </p:cNvPr>
          <p:cNvCxnSpPr>
            <a:cxnSpLocks/>
          </p:cNvCxnSpPr>
          <p:nvPr/>
        </p:nvCxnSpPr>
        <p:spPr>
          <a:xfrm>
            <a:off x="6562881" y="3844123"/>
            <a:ext cx="1276271" cy="324177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601740AB-F569-434D-A6E4-9156F2F72433}"/>
              </a:ext>
            </a:extLst>
          </p:cNvPr>
          <p:cNvSpPr txBox="1"/>
          <p:nvPr/>
        </p:nvSpPr>
        <p:spPr>
          <a:xfrm>
            <a:off x="4142148" y="3517872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05BA8A1E-C619-4643-BA67-2645C2A84F91}"/>
              </a:ext>
            </a:extLst>
          </p:cNvPr>
          <p:cNvSpPr txBox="1"/>
          <p:nvPr/>
        </p:nvSpPr>
        <p:spPr>
          <a:xfrm>
            <a:off x="4371204" y="4168300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27</a:t>
            </a:r>
            <a:r>
              <a:rPr lang="en-US" dirty="0"/>
              <a:t>Al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78585063-BF69-0646-B803-797F7B0A9D53}"/>
              </a:ext>
            </a:extLst>
          </p:cNvPr>
          <p:cNvSpPr txBox="1"/>
          <p:nvPr/>
        </p:nvSpPr>
        <p:spPr>
          <a:xfrm>
            <a:off x="5722635" y="3880708"/>
            <a:ext cx="579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29</a:t>
            </a:r>
            <a:r>
              <a:rPr lang="en-US" dirty="0"/>
              <a:t>Si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8A37CF73-C9CE-0D48-BAF8-6D03155B4DBF}"/>
              </a:ext>
            </a:extLst>
          </p:cNvPr>
          <p:cNvSpPr txBox="1"/>
          <p:nvPr/>
        </p:nvSpPr>
        <p:spPr>
          <a:xfrm>
            <a:off x="7721779" y="3511376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𝛼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7C64FEB7-B24A-3148-A1F6-797CBC13D01F}"/>
              </a:ext>
            </a:extLst>
          </p:cNvPr>
          <p:cNvSpPr txBox="1"/>
          <p:nvPr/>
        </p:nvSpPr>
        <p:spPr>
          <a:xfrm>
            <a:off x="7077400" y="4168300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25</a:t>
            </a:r>
            <a:r>
              <a:rPr lang="en-US" dirty="0"/>
              <a:t>Mg</a:t>
            </a:r>
          </a:p>
        </p:txBody>
      </p: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0E4E1FB4-3D06-6741-91F9-9CE55BD6CEFD}"/>
              </a:ext>
            </a:extLst>
          </p:cNvPr>
          <p:cNvCxnSpPr>
            <a:cxnSpLocks/>
          </p:cNvCxnSpPr>
          <p:nvPr/>
        </p:nvCxnSpPr>
        <p:spPr>
          <a:xfrm>
            <a:off x="4309852" y="5234649"/>
            <a:ext cx="1276271" cy="324177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5E4BB259-88B5-2844-B713-31339071E33D}"/>
              </a:ext>
            </a:extLst>
          </p:cNvPr>
          <p:cNvCxnSpPr>
            <a:cxnSpLocks/>
          </p:cNvCxnSpPr>
          <p:nvPr/>
        </p:nvCxnSpPr>
        <p:spPr>
          <a:xfrm flipV="1">
            <a:off x="4309852" y="5558826"/>
            <a:ext cx="1276271" cy="323681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0E28A037-8DFF-6249-832D-803486415815}"/>
              </a:ext>
            </a:extLst>
          </p:cNvPr>
          <p:cNvCxnSpPr>
            <a:cxnSpLocks/>
          </p:cNvCxnSpPr>
          <p:nvPr/>
        </p:nvCxnSpPr>
        <p:spPr>
          <a:xfrm>
            <a:off x="5586123" y="5558826"/>
            <a:ext cx="899349" cy="0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ED33CFFF-3BBD-F742-84D7-710753EC9A61}"/>
              </a:ext>
            </a:extLst>
          </p:cNvPr>
          <p:cNvCxnSpPr>
            <a:cxnSpLocks/>
          </p:cNvCxnSpPr>
          <p:nvPr/>
        </p:nvCxnSpPr>
        <p:spPr>
          <a:xfrm flipV="1">
            <a:off x="6485472" y="5234649"/>
            <a:ext cx="1276271" cy="323681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AB6F070D-0C5F-4B4F-AB3D-72DEF1CB10CB}"/>
              </a:ext>
            </a:extLst>
          </p:cNvPr>
          <p:cNvCxnSpPr>
            <a:cxnSpLocks/>
          </p:cNvCxnSpPr>
          <p:nvPr/>
        </p:nvCxnSpPr>
        <p:spPr>
          <a:xfrm>
            <a:off x="6485471" y="5594916"/>
            <a:ext cx="1276271" cy="324177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7B89EBE6-264C-4F4C-BBC2-066E1F1C79E4}"/>
              </a:ext>
            </a:extLst>
          </p:cNvPr>
          <p:cNvSpPr txBox="1"/>
          <p:nvPr/>
        </p:nvSpPr>
        <p:spPr>
          <a:xfrm>
            <a:off x="4064738" y="5268665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D10DB5A1-6848-A74B-AA6F-A8886207A17B}"/>
              </a:ext>
            </a:extLst>
          </p:cNvPr>
          <p:cNvSpPr txBox="1"/>
          <p:nvPr/>
        </p:nvSpPr>
        <p:spPr>
          <a:xfrm>
            <a:off x="4293794" y="5919093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27</a:t>
            </a:r>
            <a:r>
              <a:rPr lang="en-US" dirty="0"/>
              <a:t>Al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75CBECCD-EE8F-1449-AC17-546A895C8908}"/>
              </a:ext>
            </a:extLst>
          </p:cNvPr>
          <p:cNvSpPr txBox="1"/>
          <p:nvPr/>
        </p:nvSpPr>
        <p:spPr>
          <a:xfrm>
            <a:off x="5645225" y="5631501"/>
            <a:ext cx="579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29</a:t>
            </a:r>
            <a:r>
              <a:rPr lang="en-US" dirty="0"/>
              <a:t>Si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8309D6F4-435D-2046-ADC2-671567D64BB5}"/>
              </a:ext>
            </a:extLst>
          </p:cNvPr>
          <p:cNvSpPr txBox="1"/>
          <p:nvPr/>
        </p:nvSpPr>
        <p:spPr>
          <a:xfrm>
            <a:off x="7644369" y="5262169"/>
            <a:ext cx="58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5</a:t>
            </a:r>
            <a:r>
              <a:rPr lang="en-US" dirty="0"/>
              <a:t>He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473496B5-D232-0445-B80F-004DCDE7021C}"/>
              </a:ext>
            </a:extLst>
          </p:cNvPr>
          <p:cNvSpPr txBox="1"/>
          <p:nvPr/>
        </p:nvSpPr>
        <p:spPr>
          <a:xfrm>
            <a:off x="6999990" y="5919093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24</a:t>
            </a:r>
            <a:r>
              <a:rPr lang="en-US" dirty="0"/>
              <a:t>Mg</a:t>
            </a:r>
          </a:p>
        </p:txBody>
      </p:sp>
      <p:pic>
        <p:nvPicPr>
          <p:cNvPr id="36" name="Immagine 35">
            <a:extLst>
              <a:ext uri="{FF2B5EF4-FFF2-40B4-BE49-F238E27FC236}">
                <a16:creationId xmlns:a16="http://schemas.microsoft.com/office/drawing/2014/main" id="{A0377224-0D90-404E-A33C-69C895FB6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545303" y="3257777"/>
            <a:ext cx="3548700" cy="365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159304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nalogousFromDarkSeedLeftStep">
      <a:dk1>
        <a:srgbClr val="000000"/>
      </a:dk1>
      <a:lt1>
        <a:srgbClr val="FFFFFF"/>
      </a:lt1>
      <a:dk2>
        <a:srgbClr val="1C2431"/>
      </a:dk2>
      <a:lt2>
        <a:srgbClr val="F0F3F3"/>
      </a:lt2>
      <a:accent1>
        <a:srgbClr val="D55D3B"/>
      </a:accent1>
      <a:accent2>
        <a:srgbClr val="C32948"/>
      </a:accent2>
      <a:accent3>
        <a:srgbClr val="D53B9A"/>
      </a:accent3>
      <a:accent4>
        <a:srgbClr val="BE29C3"/>
      </a:accent4>
      <a:accent5>
        <a:srgbClr val="903BD5"/>
      </a:accent5>
      <a:accent6>
        <a:srgbClr val="4C39C7"/>
      </a:accent6>
      <a:hlink>
        <a:srgbClr val="9B3FBF"/>
      </a:hlink>
      <a:folHlink>
        <a:srgbClr val="7F7F7F"/>
      </a:folHlink>
    </a:clrScheme>
    <a:fontScheme name="Avenir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</TotalTime>
  <Words>2187</Words>
  <Application>Microsoft Macintosh PowerPoint</Application>
  <PresentationFormat>Widescreen</PresentationFormat>
  <Paragraphs>440</Paragraphs>
  <Slides>26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33" baseType="lpstr">
      <vt:lpstr>Arial</vt:lpstr>
      <vt:lpstr>Calibri</vt:lpstr>
      <vt:lpstr>Century Gothic</vt:lpstr>
      <vt:lpstr>Neue Haas Grotesk Text Pro</vt:lpstr>
      <vt:lpstr>Symbol</vt:lpstr>
      <vt:lpstr>Wingdings</vt:lpstr>
      <vt:lpstr>AccentBoxVTI</vt:lpstr>
      <vt:lpstr>Measurement of the 27Al(p,a)24Mg reaction using the THM</vt:lpstr>
      <vt:lpstr>27Al: an ingredient in multimessenger astronomy</vt:lpstr>
      <vt:lpstr>27Al(p,a)24Mg status of the art</vt:lpstr>
      <vt:lpstr>Presentazione standard di PowerPoint</vt:lpstr>
      <vt:lpstr>Presentazione standard di PowerPoint</vt:lpstr>
      <vt:lpstr>The method (see PRL 101, 152501 (2008))</vt:lpstr>
      <vt:lpstr>Data analysis 1: detector calibration</vt:lpstr>
      <vt:lpstr>Data analysis 2: channel selection</vt:lpstr>
      <vt:lpstr>Data analysis 3: relative energy spectra</vt:lpstr>
      <vt:lpstr>Data analysis 4: selection of QF process</vt:lpstr>
      <vt:lpstr>Center-of-mass energy spectra</vt:lpstr>
      <vt:lpstr>Angular distributions</vt:lpstr>
      <vt:lpstr>Integrated THM cross sections</vt:lpstr>
      <vt:lpstr>Extraction of the resonance strengths </vt:lpstr>
      <vt:lpstr>A bit of theory (from APJ 708 (2010) 796)</vt:lpstr>
      <vt:lpstr>Tabulated strengths: THM vs. STARLIB</vt:lpstr>
      <vt:lpstr>Normalization test using a higher energy resonance</vt:lpstr>
      <vt:lpstr>Average values</vt:lpstr>
      <vt:lpstr>The full calculation using STARLIB (by Philip Adsley)</vt:lpstr>
      <vt:lpstr>Some astrophysical consequences 1</vt:lpstr>
      <vt:lpstr>Some astrophysical consequences 2</vt:lpstr>
      <vt:lpstr>Concluding remarks</vt:lpstr>
      <vt:lpstr>Thanks to:</vt:lpstr>
      <vt:lpstr>Extraction of the upper limits/1</vt:lpstr>
      <vt:lpstr>Extraction of the upper limits/2</vt:lpstr>
      <vt:lpstr>Calculation of the reaction rate: the poor man approach (for the norm.@903 keV)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Measurement of the 27Al(p,a)24Mg reaction using the THM</dc:title>
  <dc:creator>MARCO SALVATORE LA COGNATA</dc:creator>
  <cp:lastModifiedBy>MARCO SALVATORE LA COGNATA</cp:lastModifiedBy>
  <cp:revision>39</cp:revision>
  <dcterms:created xsi:type="dcterms:W3CDTF">2020-11-13T18:19:47Z</dcterms:created>
  <dcterms:modified xsi:type="dcterms:W3CDTF">2022-10-27T01:28:17Z</dcterms:modified>
</cp:coreProperties>
</file>